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xlsx" ContentType="application/vnd.openxmlformats-officedocument.spreadsheetml.sheet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84" r:id="rId2"/>
    <p:sldMasterId id="2147483696" r:id="rId3"/>
  </p:sldMasterIdLst>
  <p:notesMasterIdLst>
    <p:notesMasterId r:id="rId20"/>
  </p:notesMasterIdLst>
  <p:sldIdLst>
    <p:sldId id="259" r:id="rId4"/>
    <p:sldId id="280" r:id="rId5"/>
    <p:sldId id="275" r:id="rId6"/>
    <p:sldId id="258" r:id="rId7"/>
    <p:sldId id="264" r:id="rId8"/>
    <p:sldId id="262" r:id="rId9"/>
    <p:sldId id="279" r:id="rId10"/>
    <p:sldId id="287" r:id="rId11"/>
    <p:sldId id="285" r:id="rId12"/>
    <p:sldId id="293" r:id="rId13"/>
    <p:sldId id="286" r:id="rId14"/>
    <p:sldId id="283" r:id="rId15"/>
    <p:sldId id="295" r:id="rId16"/>
    <p:sldId id="296" r:id="rId17"/>
    <p:sldId id="297" r:id="rId18"/>
    <p:sldId id="273" r:id="rId19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Раздел по умолчанию" id="{65D09F9C-FCD6-4B70-A9BA-0D68F0CEEACE}">
          <p14:sldIdLst>
            <p14:sldId id="259"/>
            <p14:sldId id="280"/>
            <p14:sldId id="275"/>
            <p14:sldId id="258"/>
          </p14:sldIdLst>
        </p14:section>
        <p14:section name="Раздел без заголовка" id="{6603ED67-0570-4D71-A302-A31DAA49FDE4}">
          <p14:sldIdLst>
            <p14:sldId id="264"/>
            <p14:sldId id="262"/>
            <p14:sldId id="279"/>
            <p14:sldId id="287"/>
            <p14:sldId id="285"/>
            <p14:sldId id="293"/>
            <p14:sldId id="286"/>
            <p14:sldId id="283"/>
            <p14:sldId id="295"/>
            <p14:sldId id="296"/>
            <p14:sldId id="297"/>
            <p14:sldId id="273"/>
          </p14:sldIdLst>
        </p14:section>
      </p14:section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100" d="100"/>
          <a:sy n="100" d="100"/>
        </p:scale>
        <p:origin x="-432" y="6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3" Type="http://schemas.openxmlformats.org/officeDocument/2006/relationships/slideMaster" Target="slideMasters/slideMaster3.xml"/><Relationship Id="rId21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theme" Target="theme/theme1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Excel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9.9372011759413278E-2"/>
          <c:y val="0.14441846213391821"/>
          <c:w val="0.5449729554418673"/>
          <c:h val="0.62975906334666498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Дети с РАС</c:v>
                </c:pt>
              </c:strCache>
            </c:strRef>
          </c:tx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18</c:v>
                </c:pt>
                <c:pt idx="1">
                  <c:v>20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Другие нозологии</c:v>
                </c:pt>
              </c:strCache>
            </c:strRef>
          </c:tx>
          <c:invertIfNegative val="0"/>
          <c:cat>
            <c:numRef>
              <c:f>Лист1!$A$2:$A$3</c:f>
              <c:numCache>
                <c:formatCode>General</c:formatCode>
                <c:ptCount val="2"/>
                <c:pt idx="0">
                  <c:v>2020</c:v>
                </c:pt>
                <c:pt idx="1">
                  <c:v>2021</c:v>
                </c:pt>
              </c:numCache>
            </c:numRef>
          </c:cat>
          <c:val>
            <c:numRef>
              <c:f>Лист1!$C$2:$C$3</c:f>
              <c:numCache>
                <c:formatCode>General</c:formatCode>
                <c:ptCount val="2"/>
                <c:pt idx="0">
                  <c:v>15</c:v>
                </c:pt>
                <c:pt idx="1">
                  <c:v>13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8909824"/>
        <c:axId val="38921344"/>
      </c:barChart>
      <c:catAx>
        <c:axId val="3890982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8921344"/>
        <c:crosses val="autoZero"/>
        <c:auto val="1"/>
        <c:lblAlgn val="ctr"/>
        <c:lblOffset val="100"/>
        <c:noMultiLvlLbl val="0"/>
      </c:catAx>
      <c:valAx>
        <c:axId val="38921344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8909824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lang val="ru-RU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Лист1!$B$1</c:f>
              <c:strCache>
                <c:ptCount val="1"/>
                <c:pt idx="0">
                  <c:v>домашнее обучение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Дети с РАС дошкольники</c:v>
                </c:pt>
                <c:pt idx="1">
                  <c:v>Дети с РАС школьники</c:v>
                </c:pt>
              </c:strCache>
            </c:strRef>
          </c:cat>
          <c:val>
            <c:numRef>
              <c:f>Лист1!$B$2:$B$3</c:f>
              <c:numCache>
                <c:formatCode>General</c:formatCode>
                <c:ptCount val="2"/>
                <c:pt idx="0">
                  <c:v>28</c:v>
                </c:pt>
                <c:pt idx="1">
                  <c:v>14</c:v>
                </c:pt>
              </c:numCache>
            </c:numRef>
          </c:val>
        </c:ser>
        <c:ser>
          <c:idx val="1"/>
          <c:order val="1"/>
          <c:tx>
            <c:strRef>
              <c:f>Лист1!$C$1</c:f>
              <c:strCache>
                <c:ptCount val="1"/>
                <c:pt idx="0">
                  <c:v>посещают школу</c:v>
                </c:pt>
              </c:strCache>
            </c:strRef>
          </c:tx>
          <c:invertIfNegative val="0"/>
          <c:cat>
            <c:strRef>
              <c:f>Лист1!$A$2:$A$3</c:f>
              <c:strCache>
                <c:ptCount val="2"/>
                <c:pt idx="0">
                  <c:v>Дети с РАС дошкольники</c:v>
                </c:pt>
                <c:pt idx="1">
                  <c:v>Дети с РАС школьники</c:v>
                </c:pt>
              </c:strCache>
            </c:strRef>
          </c:cat>
          <c:val>
            <c:numRef>
              <c:f>Лист1!$C$2:$C$3</c:f>
              <c:numCache>
                <c:formatCode>General</c:formatCode>
                <c:ptCount val="2"/>
                <c:pt idx="1">
                  <c:v>3</c:v>
                </c:pt>
              </c:numCache>
            </c:numRef>
          </c:val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150"/>
        <c:axId val="38967936"/>
        <c:axId val="38982016"/>
      </c:barChart>
      <c:catAx>
        <c:axId val="38967936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nextTo"/>
        <c:crossAx val="38982016"/>
        <c:crosses val="autoZero"/>
        <c:auto val="1"/>
        <c:lblAlgn val="ctr"/>
        <c:lblOffset val="100"/>
        <c:noMultiLvlLbl val="0"/>
      </c:catAx>
      <c:valAx>
        <c:axId val="38982016"/>
        <c:scaling>
          <c:orientation val="minMax"/>
        </c:scaling>
        <c:delete val="0"/>
        <c:axPos val="l"/>
        <c:majorGridlines/>
        <c:numFmt formatCode="General" sourceLinked="1"/>
        <c:majorTickMark val="out"/>
        <c:minorTickMark val="none"/>
        <c:tickLblPos val="nextTo"/>
        <c:crossAx val="38967936"/>
        <c:crosses val="autoZero"/>
        <c:crossBetween val="between"/>
      </c:valAx>
    </c:plotArea>
    <c:legend>
      <c:legendPos val="r"/>
      <c:layout/>
      <c:overlay val="0"/>
    </c:legend>
    <c:plotVisOnly val="1"/>
    <c:dispBlanksAs val="gap"/>
    <c:showDLblsOverMax val="0"/>
  </c:chart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2B19584-C44F-4B22-9686-910AE3CD49A8}" type="datetimeFigureOut">
              <a:rPr lang="ru-RU" smtClean="0"/>
              <a:t>11.12.2024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2C79E3E-9CCB-4B92-A00C-D9FB0EE58C71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1610856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23464BBC-1EC6-424C-8BA3-E99362EB14D4}" type="slidenum">
              <a:rPr lang="ru-RU" smtClean="0">
                <a:solidFill>
                  <a:prstClr val="black"/>
                </a:solidFill>
              </a:rPr>
              <a:pPr/>
              <a:t>8</a:t>
            </a:fld>
            <a:endParaRPr lang="ru-RU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767895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625852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512115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0002969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787063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00859284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5900199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6676580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5321868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4523843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75405271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70200295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31915864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998421847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5960798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235026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14163524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1979519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665064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909024415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68244649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67225407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365070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pPr/>
              <a:t>11.12.2024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0577512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11.12.2024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>
                <a:solidFill>
                  <a:prstClr val="black">
                    <a:tint val="75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tint val="75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759077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37.jpeg"/><Relationship Id="rId3" Type="http://schemas.openxmlformats.org/officeDocument/2006/relationships/image" Target="../media/image32.jpeg"/><Relationship Id="rId7" Type="http://schemas.openxmlformats.org/officeDocument/2006/relationships/image" Target="../media/image36.jpe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35.jpeg"/><Relationship Id="rId5" Type="http://schemas.openxmlformats.org/officeDocument/2006/relationships/image" Target="../media/image34.jpeg"/><Relationship Id="rId4" Type="http://schemas.openxmlformats.org/officeDocument/2006/relationships/image" Target="../media/image33.jpeg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8.xml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43.jpeg"/><Relationship Id="rId3" Type="http://schemas.openxmlformats.org/officeDocument/2006/relationships/image" Target="../media/image38.jpeg"/><Relationship Id="rId7" Type="http://schemas.openxmlformats.org/officeDocument/2006/relationships/image" Target="../media/image42.jpe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1.jpeg"/><Relationship Id="rId5" Type="http://schemas.openxmlformats.org/officeDocument/2006/relationships/image" Target="../media/image40.jpeg"/><Relationship Id="rId4" Type="http://schemas.openxmlformats.org/officeDocument/2006/relationships/image" Target="../media/image39.jpeg"/><Relationship Id="rId9" Type="http://schemas.openxmlformats.org/officeDocument/2006/relationships/image" Target="../media/image44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48.png"/><Relationship Id="rId5" Type="http://schemas.openxmlformats.org/officeDocument/2006/relationships/image" Target="../media/image47.png"/><Relationship Id="rId4" Type="http://schemas.openxmlformats.org/officeDocument/2006/relationships/image" Target="../media/image46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jpg"/><Relationship Id="rId1" Type="http://schemas.openxmlformats.org/officeDocument/2006/relationships/slideLayout" Target="../slideLayouts/slideLayout18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jp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chart" Target="../charts/chart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chart" Target="../charts/chart1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.jpeg"/><Relationship Id="rId13" Type="http://schemas.openxmlformats.org/officeDocument/2006/relationships/image" Target="../media/image17.jpeg"/><Relationship Id="rId3" Type="http://schemas.openxmlformats.org/officeDocument/2006/relationships/image" Target="../media/image7.png"/><Relationship Id="rId7" Type="http://schemas.openxmlformats.org/officeDocument/2006/relationships/image" Target="../media/image11.jpeg"/><Relationship Id="rId12" Type="http://schemas.openxmlformats.org/officeDocument/2006/relationships/image" Target="../media/image1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4.xml"/><Relationship Id="rId6" Type="http://schemas.openxmlformats.org/officeDocument/2006/relationships/image" Target="../media/image10.jpeg"/><Relationship Id="rId11" Type="http://schemas.openxmlformats.org/officeDocument/2006/relationships/image" Target="../media/image15.png"/><Relationship Id="rId5" Type="http://schemas.openxmlformats.org/officeDocument/2006/relationships/image" Target="../media/image9.jpeg"/><Relationship Id="rId10" Type="http://schemas.openxmlformats.org/officeDocument/2006/relationships/image" Target="../media/image14.png"/><Relationship Id="rId4" Type="http://schemas.openxmlformats.org/officeDocument/2006/relationships/image" Target="../media/image8.jpeg"/><Relationship Id="rId9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3.jpeg"/><Relationship Id="rId13" Type="http://schemas.openxmlformats.org/officeDocument/2006/relationships/image" Target="../media/image28.jpeg"/><Relationship Id="rId3" Type="http://schemas.openxmlformats.org/officeDocument/2006/relationships/image" Target="../media/image19.jpeg"/><Relationship Id="rId7" Type="http://schemas.openxmlformats.org/officeDocument/2006/relationships/image" Target="../media/image22.jpeg"/><Relationship Id="rId12" Type="http://schemas.openxmlformats.org/officeDocument/2006/relationships/image" Target="../media/image27.png"/><Relationship Id="rId2" Type="http://schemas.openxmlformats.org/officeDocument/2006/relationships/image" Target="../media/image18.jp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21.jpeg"/><Relationship Id="rId11" Type="http://schemas.openxmlformats.org/officeDocument/2006/relationships/image" Target="../media/image26.jpeg"/><Relationship Id="rId5" Type="http://schemas.openxmlformats.org/officeDocument/2006/relationships/hyperlink" Target="https://disk.yandex.ru/i/-Q5P2SVDTTsnZw" TargetMode="External"/><Relationship Id="rId15" Type="http://schemas.openxmlformats.org/officeDocument/2006/relationships/image" Target="../media/image30.jpeg"/><Relationship Id="rId10" Type="http://schemas.openxmlformats.org/officeDocument/2006/relationships/image" Target="../media/image25.jpeg"/><Relationship Id="rId4" Type="http://schemas.openxmlformats.org/officeDocument/2006/relationships/image" Target="../media/image20.jpeg"/><Relationship Id="rId9" Type="http://schemas.openxmlformats.org/officeDocument/2006/relationships/image" Target="../media/image24.jpeg"/><Relationship Id="rId14" Type="http://schemas.openxmlformats.org/officeDocument/2006/relationships/image" Target="../media/image29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07504" y="76562"/>
            <a:ext cx="8820472" cy="153888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Управление образования Администрации города Новочеркасска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sz="1000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дошкольное образовательное учреждение детский сад №61</a:t>
            </a:r>
            <a:b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муниципальный </a:t>
            </a:r>
            <a:r>
              <a:rPr lang="ru-RU" sz="1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методический ресурсный </a:t>
            </a:r>
            <a:r>
              <a:rPr lang="ru-RU" sz="16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центр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355976" y="4304122"/>
            <a:ext cx="4667222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Подготовила: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Кутищева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О.Н., </a:t>
            </a:r>
          </a:p>
          <a:p>
            <a:pPr indent="1257300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заместитель заведующего по ВМР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3491880" y="6090832"/>
            <a:ext cx="496855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г.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Новочеркасск, 2024г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.</a:t>
            </a:r>
            <a:endParaRPr lang="ru-RU" sz="1600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1403648" y="1772816"/>
            <a:ext cx="6768752" cy="193899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ctr"/>
            <a:r>
              <a:rPr lang="ru-RU" sz="2000" smtClean="0">
                <a:latin typeface="Times New Roman" pitchFamily="18" charset="0"/>
                <a:cs typeface="Times New Roman" pitchFamily="18" charset="0"/>
              </a:rPr>
              <a:t> «</a:t>
            </a:r>
            <a:r>
              <a:rPr lang="ru-RU" sz="2000" dirty="0">
                <a:latin typeface="Times New Roman" pitchFamily="18" charset="0"/>
                <a:cs typeface="Times New Roman" pitchFamily="18" charset="0"/>
              </a:rPr>
              <a:t>Стратегия помощи родителям детей с расстройством аутистического спектра (РАС) средствами нетрадиционных форм работы с детьми и родителями для реабилитации их в формате взаимодействия «Детский сад – Семья - Общественная организация</a:t>
            </a:r>
            <a:r>
              <a:rPr lang="ru-RU" sz="2000" dirty="0" smtClean="0">
                <a:latin typeface="Times New Roman" pitchFamily="18" charset="0"/>
                <a:cs typeface="Times New Roman" pitchFamily="18" charset="0"/>
              </a:rPr>
              <a:t>» в соответствии с ФГОС ДО и ФАОП ДО»</a:t>
            </a:r>
            <a:endParaRPr lang="ru-RU" sz="2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107504" y="485181"/>
            <a:ext cx="89156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Отдел специального образования, </a:t>
            </a:r>
            <a:r>
              <a:rPr lang="ru-RU" sz="1600" b="1" dirty="0" err="1">
                <a:latin typeface="Times New Roman" pitchFamily="18" charset="0"/>
                <a:cs typeface="Times New Roman" pitchFamily="18" charset="0"/>
              </a:rPr>
              <a:t>здоровьесбережения</a:t>
            </a:r>
            <a:r>
              <a:rPr lang="ru-RU" sz="1600" b="1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и информационно-методического сопровождения УО</a:t>
            </a:r>
            <a:endParaRPr lang="ru-RU" sz="1050" b="1" dirty="0"/>
          </a:p>
        </p:txBody>
      </p:sp>
    </p:spTree>
    <p:extLst>
      <p:ext uri="{BB962C8B-B14F-4D97-AF65-F5344CB8AC3E}">
        <p14:creationId xmlns:p14="http://schemas.microsoft.com/office/powerpoint/2010/main" val="410518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" name="Группа 8"/>
          <p:cNvGrpSpPr/>
          <p:nvPr/>
        </p:nvGrpSpPr>
        <p:grpSpPr>
          <a:xfrm>
            <a:off x="336445" y="100189"/>
            <a:ext cx="8398508" cy="6642740"/>
            <a:chOff x="336445" y="100189"/>
            <a:chExt cx="8398508" cy="6642740"/>
          </a:xfrm>
        </p:grpSpPr>
        <p:sp>
          <p:nvSpPr>
            <p:cNvPr id="12" name="Скругленный прямоугольник 11"/>
            <p:cNvSpPr/>
            <p:nvPr/>
          </p:nvSpPr>
          <p:spPr>
            <a:xfrm>
              <a:off x="1331640" y="100189"/>
              <a:ext cx="6768752" cy="576064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dirty="0" smtClean="0">
                  <a:solidFill>
                    <a:prstClr val="black"/>
                  </a:solidFill>
                </a:rPr>
                <a:t>Разработан </a:t>
              </a:r>
              <a:r>
                <a:rPr lang="ru-RU" dirty="0">
                  <a:solidFill>
                    <a:prstClr val="black"/>
                  </a:solidFill>
                </a:rPr>
                <a:t>а</a:t>
              </a:r>
              <a:r>
                <a:rPr lang="ru-RU" dirty="0" smtClean="0">
                  <a:solidFill>
                    <a:prstClr val="black"/>
                  </a:solidFill>
                </a:rPr>
                <a:t>лгоритм  психолого-педагогического сопровождения ребенка с РАС по работе с сенсорной книгой</a:t>
              </a:r>
              <a:endParaRPr lang="ru-RU" dirty="0">
                <a:solidFill>
                  <a:prstClr val="black"/>
                </a:solidFill>
              </a:endParaRPr>
            </a:p>
          </p:txBody>
        </p:sp>
        <p:grpSp>
          <p:nvGrpSpPr>
            <p:cNvPr id="13" name="Группа 12"/>
            <p:cNvGrpSpPr/>
            <p:nvPr/>
          </p:nvGrpSpPr>
          <p:grpSpPr>
            <a:xfrm>
              <a:off x="336445" y="836712"/>
              <a:ext cx="8398508" cy="5906217"/>
              <a:chOff x="336445" y="836712"/>
              <a:chExt cx="8398508" cy="5906217"/>
            </a:xfrm>
          </p:grpSpPr>
          <p:sp>
            <p:nvSpPr>
              <p:cNvPr id="14" name="Скругленный прямоугольник 13"/>
              <p:cNvSpPr/>
              <p:nvPr/>
            </p:nvSpPr>
            <p:spPr>
              <a:xfrm>
                <a:off x="3365866" y="836712"/>
                <a:ext cx="3096344" cy="864096"/>
              </a:xfrm>
              <a:prstGeom prst="roundRect">
                <a:avLst/>
              </a:prstGeom>
            </p:spPr>
            <p:style>
              <a:lnRef idx="1">
                <a:schemeClr val="accent3"/>
              </a:lnRef>
              <a:fillRef idx="2">
                <a:schemeClr val="accent3"/>
              </a:fillRef>
              <a:effectRef idx="1">
                <a:schemeClr val="accent3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 smtClean="0">
                    <a:solidFill>
                      <a:prstClr val="black"/>
                    </a:solidFill>
                  </a:rPr>
                  <a:t>Коррекционные педагоги ДОУ</a:t>
                </a:r>
                <a:endParaRPr lang="ru-RU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5" name="Скругленный прямоугольник 14"/>
              <p:cNvSpPr/>
              <p:nvPr/>
            </p:nvSpPr>
            <p:spPr>
              <a:xfrm>
                <a:off x="336445" y="3290104"/>
                <a:ext cx="3096344" cy="864096"/>
              </a:xfrm>
              <a:prstGeom prst="roundRect">
                <a:avLst/>
              </a:prstGeom>
            </p:spPr>
            <p:style>
              <a:lnRef idx="1">
                <a:schemeClr val="accent5"/>
              </a:lnRef>
              <a:fillRef idx="2">
                <a:schemeClr val="accent5"/>
              </a:fillRef>
              <a:effectRef idx="1">
                <a:schemeClr val="accent5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 smtClean="0">
                    <a:solidFill>
                      <a:prstClr val="black"/>
                    </a:solidFill>
                  </a:rPr>
                  <a:t>Специалисты НКО</a:t>
                </a:r>
                <a:endParaRPr lang="ru-RU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6" name="Скругленный прямоугольник 15"/>
              <p:cNvSpPr/>
              <p:nvPr/>
            </p:nvSpPr>
            <p:spPr>
              <a:xfrm>
                <a:off x="6462210" y="3172869"/>
                <a:ext cx="2088232" cy="864096"/>
              </a:xfrm>
              <a:prstGeom prst="roundRect">
                <a:avLst/>
              </a:prstGeom>
            </p:spPr>
            <p:style>
              <a:lnRef idx="1">
                <a:schemeClr val="accent1"/>
              </a:lnRef>
              <a:fillRef idx="2">
                <a:schemeClr val="accent1"/>
              </a:fillRef>
              <a:effectRef idx="1">
                <a:schemeClr val="accent1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 smtClean="0">
                    <a:solidFill>
                      <a:prstClr val="black"/>
                    </a:solidFill>
                  </a:rPr>
                  <a:t>Родители</a:t>
                </a:r>
                <a:endParaRPr lang="ru-RU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7" name="Скругленный прямоугольник 16"/>
              <p:cNvSpPr/>
              <p:nvPr/>
            </p:nvSpPr>
            <p:spPr>
              <a:xfrm>
                <a:off x="3851920" y="4005064"/>
                <a:ext cx="2124236" cy="864096"/>
              </a:xfrm>
              <a:prstGeom prst="roundRect">
                <a:avLst/>
              </a:prstGeom>
            </p:spPr>
            <p:style>
              <a:lnRef idx="1">
                <a:schemeClr val="accent6"/>
              </a:lnRef>
              <a:fillRef idx="2">
                <a:schemeClr val="accent6"/>
              </a:fillRef>
              <a:effectRef idx="1">
                <a:schemeClr val="accent6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 smtClean="0">
                    <a:solidFill>
                      <a:prstClr val="black"/>
                    </a:solidFill>
                  </a:rPr>
                  <a:t>Ребенок с РАС</a:t>
                </a:r>
                <a:endParaRPr lang="ru-RU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18" name="Скругленный прямоугольник 17"/>
              <p:cNvSpPr/>
              <p:nvPr/>
            </p:nvSpPr>
            <p:spPr>
              <a:xfrm>
                <a:off x="926007" y="5112081"/>
                <a:ext cx="1521710" cy="504056"/>
              </a:xfrm>
              <a:prstGeom prst="round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 smtClean="0">
                    <a:solidFill>
                      <a:prstClr val="white"/>
                    </a:solidFill>
                  </a:rPr>
                  <a:t>ШАГ 1</a:t>
                </a:r>
                <a:endParaRPr lang="ru-RU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19" name="Скругленный прямоугольник 18"/>
              <p:cNvSpPr/>
              <p:nvPr/>
            </p:nvSpPr>
            <p:spPr>
              <a:xfrm>
                <a:off x="899545" y="6073824"/>
                <a:ext cx="1548172" cy="432048"/>
              </a:xfrm>
              <a:prstGeom prst="roundRect">
                <a:avLst/>
              </a:prstGeom>
            </p:spPr>
            <p:style>
              <a:lnRef idx="1">
                <a:schemeClr val="accent2"/>
              </a:lnRef>
              <a:fillRef idx="3">
                <a:schemeClr val="accent2"/>
              </a:fillRef>
              <a:effectRef idx="2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 smtClean="0">
                    <a:solidFill>
                      <a:prstClr val="white"/>
                    </a:solidFill>
                  </a:rPr>
                  <a:t>ШАГ 2</a:t>
                </a:r>
                <a:endParaRPr lang="ru-RU" dirty="0">
                  <a:solidFill>
                    <a:prstClr val="white"/>
                  </a:solidFill>
                </a:endParaRPr>
              </a:p>
            </p:txBody>
          </p:sp>
          <p:sp>
            <p:nvSpPr>
              <p:cNvPr id="20" name="Овал 19"/>
              <p:cNvSpPr/>
              <p:nvPr/>
            </p:nvSpPr>
            <p:spPr>
              <a:xfrm>
                <a:off x="585722" y="1700808"/>
                <a:ext cx="2520280" cy="1005377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 smtClean="0">
                    <a:solidFill>
                      <a:prstClr val="black"/>
                    </a:solidFill>
                  </a:rPr>
                  <a:t>Консультации, мастер-классы</a:t>
                </a:r>
                <a:endParaRPr lang="ru-RU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1" name="Овал 20"/>
              <p:cNvSpPr/>
              <p:nvPr/>
            </p:nvSpPr>
            <p:spPr>
              <a:xfrm>
                <a:off x="6394693" y="1795977"/>
                <a:ext cx="2340260" cy="910208"/>
              </a:xfrm>
              <a:prstGeom prst="ellipse">
                <a:avLst/>
              </a:prstGeom>
            </p:spPr>
            <p:style>
              <a:lnRef idx="1">
                <a:schemeClr val="accent4"/>
              </a:lnRef>
              <a:fillRef idx="2">
                <a:schemeClr val="accent4"/>
              </a:fillRef>
              <a:effectRef idx="1">
                <a:schemeClr val="accent4"/>
              </a:effectRef>
              <a:fontRef idx="minor">
                <a:schemeClr val="dk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 smtClean="0">
                    <a:solidFill>
                      <a:prstClr val="black"/>
                    </a:solidFill>
                  </a:rPr>
                  <a:t>Консультации, мастер-классы</a:t>
                </a:r>
                <a:endParaRPr lang="ru-RU" dirty="0">
                  <a:solidFill>
                    <a:prstClr val="black"/>
                  </a:solidFill>
                </a:endParaRPr>
              </a:p>
            </p:txBody>
          </p:sp>
          <p:sp>
            <p:nvSpPr>
              <p:cNvPr id="22" name="Стрелка вниз 21"/>
              <p:cNvSpPr/>
              <p:nvPr/>
            </p:nvSpPr>
            <p:spPr>
              <a:xfrm>
                <a:off x="4716016" y="1916832"/>
                <a:ext cx="486054" cy="1872208"/>
              </a:xfrm>
              <a:prstGeom prst="downArrow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3" name="Стрелка вниз 22"/>
              <p:cNvSpPr/>
              <p:nvPr/>
            </p:nvSpPr>
            <p:spPr>
              <a:xfrm rot="4127135">
                <a:off x="2507194" y="798443"/>
                <a:ext cx="486054" cy="1112288"/>
              </a:xfrm>
              <a:prstGeom prst="downArrow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4" name="Стрелка вниз 23"/>
              <p:cNvSpPr/>
              <p:nvPr/>
            </p:nvSpPr>
            <p:spPr>
              <a:xfrm rot="17416273">
                <a:off x="6958555" y="858831"/>
                <a:ext cx="486054" cy="1112288"/>
              </a:xfrm>
              <a:prstGeom prst="downArrow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5" name="Стрелка вниз 24"/>
              <p:cNvSpPr/>
              <p:nvPr/>
            </p:nvSpPr>
            <p:spPr>
              <a:xfrm rot="197633">
                <a:off x="1699434" y="2845208"/>
                <a:ext cx="423096" cy="449743"/>
              </a:xfrm>
              <a:prstGeom prst="downArrow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6" name="Стрелка вниз 25"/>
              <p:cNvSpPr/>
              <p:nvPr/>
            </p:nvSpPr>
            <p:spPr>
              <a:xfrm rot="18599586">
                <a:off x="3332132" y="4212240"/>
                <a:ext cx="423096" cy="449743"/>
              </a:xfrm>
              <a:prstGeom prst="downArrow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7" name="Стрелка вниз 26"/>
              <p:cNvSpPr/>
              <p:nvPr/>
            </p:nvSpPr>
            <p:spPr>
              <a:xfrm rot="2631921">
                <a:off x="6183145" y="4088914"/>
                <a:ext cx="423096" cy="449743"/>
              </a:xfrm>
              <a:prstGeom prst="downArrow">
                <a:avLst/>
              </a:prstGeom>
            </p:spPr>
            <p:style>
              <a:lnRef idx="2">
                <a:schemeClr val="accent6">
                  <a:shade val="50000"/>
                </a:schemeClr>
              </a:lnRef>
              <a:fillRef idx="1">
                <a:schemeClr val="accent6"/>
              </a:fillRef>
              <a:effectRef idx="0">
                <a:schemeClr val="accent6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ru-RU">
                  <a:solidFill>
                    <a:prstClr val="white"/>
                  </a:solidFill>
                </a:endParaRPr>
              </a:p>
            </p:txBody>
          </p:sp>
          <p:sp>
            <p:nvSpPr>
              <p:cNvPr id="28" name="Скругленный прямоугольник 27"/>
              <p:cNvSpPr/>
              <p:nvPr/>
            </p:nvSpPr>
            <p:spPr>
              <a:xfrm>
                <a:off x="2666395" y="5184089"/>
                <a:ext cx="5729048" cy="360040"/>
              </a:xfrm>
              <a:prstGeom prst="roundRect">
                <a:avLst/>
              </a:prstGeom>
            </p:spPr>
            <p:style>
              <a:lnRef idx="2">
                <a:schemeClr val="accent3">
                  <a:shade val="50000"/>
                </a:schemeClr>
              </a:lnRef>
              <a:fillRef idx="1">
                <a:schemeClr val="accent3"/>
              </a:fillRef>
              <a:effectRef idx="0">
                <a:schemeClr val="accent3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>
                    <a:solidFill>
                      <a:prstClr val="white"/>
                    </a:solidFill>
                  </a:rPr>
                  <a:t>Знакомство, установление контакта</a:t>
                </a:r>
              </a:p>
            </p:txBody>
          </p:sp>
          <p:sp>
            <p:nvSpPr>
              <p:cNvPr id="29" name="Скругленный прямоугольник 28"/>
              <p:cNvSpPr/>
              <p:nvPr/>
            </p:nvSpPr>
            <p:spPr>
              <a:xfrm>
                <a:off x="2552064" y="5731694"/>
                <a:ext cx="5729048" cy="1011235"/>
              </a:xfrm>
              <a:prstGeom prst="roundRect">
                <a:avLst/>
              </a:prstGeom>
            </p:spPr>
            <p:style>
              <a:lnRef idx="3">
                <a:schemeClr val="lt1"/>
              </a:lnRef>
              <a:fillRef idx="1">
                <a:schemeClr val="accent2"/>
              </a:fillRef>
              <a:effectRef idx="1">
                <a:schemeClr val="accent2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r>
                  <a:rPr lang="ru-RU" dirty="0">
                    <a:solidFill>
                      <a:prstClr val="white"/>
                    </a:solidFill>
                  </a:rPr>
                  <a:t>подготовка  и проведение индивидуального  цикла занятий с различными заданиями для детей с учётом возраста и  нарушения для отработки навыков коррекции</a:t>
                </a:r>
              </a:p>
            </p:txBody>
          </p:sp>
        </p:grpSp>
      </p:grpSp>
    </p:spTree>
    <p:extLst>
      <p:ext uri="{BB962C8B-B14F-4D97-AF65-F5344CB8AC3E}">
        <p14:creationId xmlns:p14="http://schemas.microsoft.com/office/powerpoint/2010/main" val="3146503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extBox 4"/>
          <p:cNvSpPr txBox="1"/>
          <p:nvPr/>
        </p:nvSpPr>
        <p:spPr>
          <a:xfrm>
            <a:off x="303372" y="332656"/>
            <a:ext cx="8589108" cy="1200329"/>
          </a:xfrm>
          <a:prstGeom prst="rect">
            <a:avLst/>
          </a:prstGeom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Разработаны методические рекомендации для родителей к игровому пособию «Сенсорная книжка. Учусь чувствовать мир!» (часть 1), доработаны дидактические материалы к пособию и визуальная инструкция средствами альтернативной коммуникации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9912" y="1536871"/>
            <a:ext cx="1440159" cy="222763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0606731">
            <a:off x="1647201" y="2040319"/>
            <a:ext cx="1125039" cy="177518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4" name="Picture 6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805743">
            <a:off x="6137546" y="2003665"/>
            <a:ext cx="1113777" cy="183102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5" name="Picture 7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4293096"/>
            <a:ext cx="2332225" cy="1589478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6" name="Picture 8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774208" y="4293096"/>
            <a:ext cx="1445863" cy="193191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7" name="Picture 9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84168" y="4208850"/>
            <a:ext cx="2065257" cy="21004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92D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11176053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79028" y="0"/>
            <a:ext cx="3744416" cy="432048"/>
          </a:xfrm>
          <a:prstGeom prst="rect">
            <a:avLst/>
          </a:prstGeom>
        </p:spPr>
        <p:style>
          <a:lnRef idx="2">
            <a:schemeClr val="accent3">
              <a:shade val="50000"/>
            </a:schemeClr>
          </a:lnRef>
          <a:fillRef idx="1">
            <a:schemeClr val="accent3"/>
          </a:fillRef>
          <a:effectRef idx="0">
            <a:schemeClr val="accent3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</a:rPr>
              <a:t>Преимущества и недостатки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081995"/>
            <a:ext cx="4064622" cy="5776005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pPr algn="just">
              <a:lnSpc>
                <a:spcPct val="114000"/>
              </a:lnSpc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это не просто источник развлечения, но и мощный инструмент для стимуляции тактильного восприятия у детей с аутизмом. </a:t>
            </a:r>
            <a:endParaRPr lang="ru-RU" sz="1200" dirty="0" smtClean="0"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+ позволяют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детям исследовать мир ощущений через прикосновение, что способствует развитию навыков восприятия, координации и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коммуникации</a:t>
            </a:r>
          </a:p>
          <a:p>
            <a:pPr algn="just">
              <a:lnSpc>
                <a:spcPct val="114000"/>
              </a:lnSpc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дети могут научиться адаптироваться и реагировать на разные стимулы, что помогает в обучении и повседневной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жизни</a:t>
            </a:r>
          </a:p>
          <a:p>
            <a:pPr algn="just">
              <a:lnSpc>
                <a:spcPct val="114000"/>
              </a:lnSpc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способствуют социальному взаимодействию, так как дети могут делиться своими ощущениями и открытиями с родителями, педагогами или сверстниками</a:t>
            </a:r>
            <a:endParaRPr lang="ru-RU" sz="1200" b="1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Можно использовать как мотивацию.</a:t>
            </a:r>
          </a:p>
          <a:p>
            <a:pPr algn="just">
              <a:lnSpc>
                <a:spcPct val="114000"/>
              </a:lnSpc>
            </a:pP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Влияет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 психическое и эмоциональное состояние детей через комплексное воздействие цвета, формы, и запаха. </a:t>
            </a:r>
          </a:p>
          <a:p>
            <a:pPr algn="just">
              <a:lnSpc>
                <a:spcPct val="114000"/>
              </a:lnSpc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Позволяет проводить диагностику на определение уровня развития сенсорных функций: зрительного, слухового, тактильного, кинестетического восприятия. </a:t>
            </a:r>
            <a:endParaRPr lang="ru-RU" sz="1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Нормализует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нарушение мышечного тонуса, развитие движений пальцев и кистей рук. </a:t>
            </a:r>
            <a:endParaRPr lang="ru-RU" sz="1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Корригирует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речевые нарушения и высшие психические процессы. </a:t>
            </a:r>
            <a:endParaRPr lang="ru-RU" sz="1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pPr algn="just">
              <a:lnSpc>
                <a:spcPct val="114000"/>
              </a:lnSpc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Развивает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общую, мелкую моторику, дыхание.</a:t>
            </a:r>
            <a:b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</a:b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Пособие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развивает движения пальцев рук, мелкую моторику: пристегивание, шнуровка, прикрепление «липучек», застёгивание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молний.</a:t>
            </a:r>
          </a:p>
          <a:p>
            <a:pPr>
              <a:lnSpc>
                <a:spcPct val="114000"/>
              </a:lnSpc>
            </a:pPr>
            <a:r>
              <a:rPr lang="ru-RU" sz="1200" b="1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 Трудоемкость изготовления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5256076" y="4605114"/>
            <a:ext cx="3384376" cy="216024"/>
          </a:xfrm>
          <a:prstGeom prst="rect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>
                <a:solidFill>
                  <a:prstClr val="white"/>
                </a:solidFill>
              </a:rPr>
              <a:t>П</a:t>
            </a:r>
            <a:r>
              <a:rPr lang="ru-RU" dirty="0" smtClean="0">
                <a:solidFill>
                  <a:prstClr val="white"/>
                </a:solidFill>
              </a:rPr>
              <a:t>ерспектива</a:t>
            </a:r>
            <a:endParaRPr lang="ru-RU" dirty="0">
              <a:solidFill>
                <a:prstClr val="white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716015" y="5013176"/>
            <a:ext cx="4336567" cy="1384995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FontTx/>
              <a:buAutoNum type="arabicPeriod"/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Создание видеороликов для родителей по играм пособий;</a:t>
            </a:r>
            <a:r>
              <a:rPr lang="ru-RU" sz="1400" b="1" i="1" dirty="0" smtClean="0"/>
              <a:t> </a:t>
            </a:r>
          </a:p>
          <a:p>
            <a:pPr marL="342900" indent="-342900">
              <a:buFontTx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Изготовление пособий детьми с ОВЗ, посещающих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НКО «Безграничные возможности»</a:t>
            </a:r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Tx/>
              <a:buAutoNum type="arabicPeriod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Разработка 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серии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игровых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пособий для детей с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РАС по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лексическим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темам</a:t>
            </a:r>
            <a:endParaRPr lang="ru-RU" sz="14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251520" y="476672"/>
            <a:ext cx="3744416" cy="43204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Сенсорная книжка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7" name="Прямоугольник 6"/>
          <p:cNvSpPr/>
          <p:nvPr/>
        </p:nvSpPr>
        <p:spPr>
          <a:xfrm>
            <a:off x="4932040" y="511819"/>
            <a:ext cx="3744416" cy="570175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Развивающая книжка-малышка в технологии ЛЕПБУК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5076056" y="1200008"/>
            <a:ext cx="3744416" cy="2769989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Побуждает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интерес у детей к познавательному развитию</a:t>
            </a:r>
          </a:p>
          <a:p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Может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разнообразить занятие или совместную деятельность со взрослым</a:t>
            </a:r>
          </a:p>
          <a:p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Развивает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креативность и творческое мышление</a:t>
            </a:r>
          </a:p>
          <a:p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простой способ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запоминания</a:t>
            </a:r>
          </a:p>
          <a:p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Многофункциональна, легко трансформируема;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Развивает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словарный запас детей по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лексической теме «Овощи»;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формировать лексико- грамматический строй речи по данной теме; </a:t>
            </a:r>
            <a:endParaRPr lang="ru-RU" sz="1200" dirty="0" smtClean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+ Развивает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мелкую моторику рук;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обучает </a:t>
            </a:r>
            <a:r>
              <a:rPr lang="ru-RU" sz="12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установлению причинно-следственных </a:t>
            </a:r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связей;</a:t>
            </a:r>
          </a:p>
          <a:p>
            <a:r>
              <a:rPr lang="ru-RU" sz="12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- Не долговечна</a:t>
            </a:r>
            <a:endParaRPr lang="ru-RU" sz="12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8770715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342754" y="116632"/>
            <a:ext cx="645753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Итоги 3 этапа проекта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71600" y="1964271"/>
            <a:ext cx="1725440" cy="2376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5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563888" y="1772816"/>
            <a:ext cx="1744127" cy="2401999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6" name="Picture 4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113014" y="1916832"/>
            <a:ext cx="1680034" cy="2376264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5" name="TextBox 4"/>
          <p:cNvSpPr txBox="1"/>
          <p:nvPr/>
        </p:nvSpPr>
        <p:spPr>
          <a:xfrm>
            <a:off x="583523" y="1124744"/>
            <a:ext cx="7704856" cy="369332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Разработана  серия игровых пособий для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детей с РАС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по лексическим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темам</a:t>
            </a:r>
            <a:endParaRPr lang="ru-RU" dirty="0"/>
          </a:p>
        </p:txBody>
      </p:sp>
      <p:pic>
        <p:nvPicPr>
          <p:cNvPr id="3077" name="Picture 5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4135" y="4643611"/>
            <a:ext cx="2432905" cy="15961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chemeClr val="accent6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8" name="Picture 6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25375" y="4643958"/>
            <a:ext cx="2421152" cy="15961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79" name="Picture 7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88838" y="4509120"/>
            <a:ext cx="1597771" cy="108892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3080" name="Picture 8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012160" y="5628110"/>
            <a:ext cx="1615972" cy="1132210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0954338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1342754" y="116632"/>
            <a:ext cx="645753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Итоги 3 этапа проекта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561059" y="882680"/>
            <a:ext cx="7704856" cy="646331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Разработана  сметная документация для НКО «Безграничные возможности» по изготовлению игрового пособия по лексической теме «ЛЕТО»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092279" y="1233997"/>
            <a:ext cx="1956443" cy="14401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2" name="TextBox 11"/>
          <p:cNvSpPr txBox="1"/>
          <p:nvPr/>
        </p:nvSpPr>
        <p:spPr>
          <a:xfrm>
            <a:off x="323528" y="1628800"/>
            <a:ext cx="6364741" cy="923330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Разработана  шаблоны каждой страницы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игрового пособия по лексической теме «ЛЕТО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» для НКО «Безграничные возможности» </a:t>
            </a:r>
            <a:endParaRPr lang="ru-RU" dirty="0"/>
          </a:p>
        </p:txBody>
      </p:sp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42009" y="2276872"/>
            <a:ext cx="2646260" cy="140740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70C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14" name="Прямоугольник 13"/>
          <p:cNvSpPr/>
          <p:nvPr/>
        </p:nvSpPr>
        <p:spPr>
          <a:xfrm>
            <a:off x="1813710" y="3861048"/>
            <a:ext cx="3384376" cy="216024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dirty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</a:t>
            </a:r>
            <a:r>
              <a:rPr lang="ru-RU" sz="20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ерспектива</a:t>
            </a:r>
            <a:endParaRPr lang="ru-RU" sz="20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" name="TextBox 1"/>
          <p:cNvSpPr txBox="1"/>
          <p:nvPr/>
        </p:nvSpPr>
        <p:spPr>
          <a:xfrm>
            <a:off x="323529" y="4149080"/>
            <a:ext cx="6364740" cy="2308324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342900" indent="-34290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Изготовление визуальных инструкций по играм, представленным в игровых пособиях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Изготовление игрового пособия по лексической теме «Лето» детьми и родителями НКО «Безграничные возможности»</a:t>
            </a:r>
          </a:p>
          <a:p>
            <a:pPr marL="342900" indent="-342900">
              <a:buAutoNum type="arabicPeriod"/>
            </a:pP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Изготовление игрового пособия «ЗИМА» детьми с ОВЗ и инвалидами и их родителями на базе кружка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Дк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. </a:t>
            </a:r>
            <a:r>
              <a:rPr lang="ru-RU" dirty="0" err="1" smtClean="0">
                <a:latin typeface="Times New Roman" pitchFamily="18" charset="0"/>
                <a:cs typeface="Times New Roman" pitchFamily="18" charset="0"/>
              </a:rPr>
              <a:t>Мкр.Донской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2655" y="4569668"/>
            <a:ext cx="2391933" cy="1800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2699706"/>
            <a:ext cx="3189435" cy="105176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754358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/>
        </p:nvSpPr>
        <p:spPr>
          <a:xfrm>
            <a:off x="2402139" y="-113061"/>
            <a:ext cx="4303742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Итоги проекта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0" y="548680"/>
            <a:ext cx="9036495" cy="717119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С детьми ОВЗ в ДОУ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Апробация в работе игрового пособия по лексической теме «ЛЕТО» (контрольная группа 5 человек) </a:t>
            </a:r>
          </a:p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С родителями ДОУ и НКО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Проведен цикл консультаций по развитию сенсорной интеграции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Презентован проект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Участие в разработке и изготовлении игровых пособий (альбом с карточками </a:t>
            </a:r>
            <a:r>
              <a:rPr lang="en-US" sz="1600" dirty="0" smtClean="0">
                <a:latin typeface="Times New Roman" pitchFamily="18" charset="0"/>
                <a:cs typeface="Times New Roman" pitchFamily="18" charset="0"/>
              </a:rPr>
              <a:t>PECS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, изготовление персонажей к сказке «Репка», вязание ростовых игрушек (казак и казачка) к игровому пособию «ВЕСНА», оснащение различными по текстуре материалами и т.д.)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Участие родителей в мастер-классах по работе с игровыми пособиями</a:t>
            </a:r>
          </a:p>
          <a:p>
            <a:pPr marL="342900" indent="-342900"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Использование игровых пособий дома (по рекомендации специалистов)</a:t>
            </a: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С педагогами и специалистами ДОУ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Проведен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цикл консультаций по развитию сенсорной интеграции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Участие в составе рабочей группы по изготовлению игровых пособий и приложений к ним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Использование игровых пособий в индивидуальной работе с детьми (по рекомендации специалистов)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Диссеминация опыта работы по этапам проекта на муниципальном уровне (методические объединения специалистов, августовская конференция), на региональном уровне (участие в марафоне лучших практик «Института развития образования», статья в журнале), на всероссийском уровне (публикации на образовательных платформах)  </a:t>
            </a:r>
          </a:p>
          <a:p>
            <a:r>
              <a:rPr lang="ru-RU" b="1" u="sng" dirty="0" smtClean="0">
                <a:latin typeface="Times New Roman" pitchFamily="18" charset="0"/>
                <a:cs typeface="Times New Roman" pitchFamily="18" charset="0"/>
              </a:rPr>
              <a:t>Для НКО «Безграничные возможности»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Проведены мастер классы по изготовлению книжки-малышки по лексической теме «ОВОЩИ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Проведен коммуникативный тренинг для детей и родителей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Изготовлена и представлена сметная документация по игровому пособию «ЛЕТО»</a:t>
            </a:r>
          </a:p>
          <a:p>
            <a:pPr marL="342900" indent="-342900">
              <a:buFont typeface="+mj-lt"/>
              <a:buAutoNum type="arabicPeriod"/>
            </a:pP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Разработаны и представлены шаблоны по каждой странице игрового пособия «ЛЕТО»</a:t>
            </a:r>
          </a:p>
          <a:p>
            <a:endParaRPr lang="ru-RU" sz="1600" dirty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Font typeface="+mj-lt"/>
              <a:buAutoNum type="arabicPeriod"/>
            </a:pPr>
            <a:endParaRPr lang="ru-RU" dirty="0" smtClean="0">
              <a:latin typeface="Times New Roman" pitchFamily="18" charset="0"/>
              <a:cs typeface="Times New Roman" pitchFamily="18" charset="0"/>
            </a:endParaRPr>
          </a:p>
          <a:p>
            <a:pPr marL="342900" indent="-342900">
              <a:buAutoNum type="arabicPeriod"/>
            </a:pP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12353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рямоугольник 3"/>
          <p:cNvSpPr/>
          <p:nvPr/>
        </p:nvSpPr>
        <p:spPr>
          <a:xfrm>
            <a:off x="4542477" y="2564904"/>
            <a:ext cx="4598075" cy="175432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  <a:scene3d>
              <a:camera prst="orthographicFront"/>
              <a:lightRig rig="balanced" dir="t">
                <a:rot lat="0" lon="0" rev="2100000"/>
              </a:lightRig>
            </a:scene3d>
            <a:sp3d extrusionH="57150" prstMaterial="metal">
              <a:bevelT w="38100" h="25400"/>
              <a:contourClr>
                <a:schemeClr val="bg2"/>
              </a:contourClr>
            </a:sp3d>
          </a:bodyPr>
          <a:lstStyle/>
          <a:p>
            <a:pPr algn="ctr"/>
            <a:r>
              <a:rPr lang="ru-RU" sz="5400" b="1" dirty="0" smtClean="0">
                <a:ln w="50800"/>
                <a:solidFill>
                  <a:schemeClr val="bg1">
                    <a:shade val="50000"/>
                  </a:schemeClr>
                </a:solidFill>
              </a:rPr>
              <a:t>Спасибо за внимание!</a:t>
            </a:r>
            <a:endParaRPr lang="ru-RU" sz="5400" b="1" dirty="0">
              <a:ln w="50800"/>
              <a:solidFill>
                <a:schemeClr val="bg1">
                  <a:shade val="50000"/>
                </a:schemeClr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427984" y="422827"/>
            <a:ext cx="4320480" cy="1077218"/>
          </a:xfrm>
          <a:prstGeom prst="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wrap="square">
            <a:spAutoFit/>
          </a:bodyPr>
          <a:lstStyle/>
          <a:p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«Аутизм похож на радугу. У него есть светлая и темная стороны. Но каждый оттенок важен и красив». </a:t>
            </a:r>
            <a:endParaRPr lang="ru-RU" sz="1600" dirty="0" smtClean="0">
              <a:latin typeface="Times New Roman" pitchFamily="18" charset="0"/>
              <a:cs typeface="Times New Roman" pitchFamily="18" charset="0"/>
            </a:endParaRPr>
          </a:p>
          <a:p>
            <a:pPr algn="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-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Рози </a:t>
            </a:r>
            <a:r>
              <a:rPr lang="ru-RU" sz="1600" dirty="0" err="1">
                <a:latin typeface="Times New Roman" pitchFamily="18" charset="0"/>
                <a:cs typeface="Times New Roman" pitchFamily="18" charset="0"/>
              </a:rPr>
              <a:t>Теннант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Доран</a:t>
            </a:r>
            <a:endParaRPr lang="ru-RU" sz="1600" b="1" i="1" dirty="0">
              <a:solidFill>
                <a:srgbClr val="FF0000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4936163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PC-2\Desktop\1613539444_84-p-fon-dlya-detskoi-prezentatsii-powerpoint-86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586913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Вертикальный свиток 4"/>
          <p:cNvSpPr/>
          <p:nvPr/>
        </p:nvSpPr>
        <p:spPr>
          <a:xfrm>
            <a:off x="179512" y="258400"/>
            <a:ext cx="9289032" cy="6338952"/>
          </a:xfrm>
          <a:prstGeom prst="verticalScroll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lvl="0" indent="-285750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Федеральный закон от 29.12.2012 N 273-ФЗ (ред. от 31.07.2020) "Об образовании в Российской Федерации" (с изм. и доп., вступ. в силу с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08.08.2024г. )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 </a:t>
            </a:r>
            <a:r>
              <a:rPr lang="ru-RU" sz="14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СП 2.4.3648-20 «Санитарно-эпидемиологические требования к организациям воспитания и обучения, отдыха и оздоровления детей и молодежи»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Приказ </a:t>
            </a:r>
            <a:r>
              <a:rPr lang="ru-RU" sz="1400" dirty="0" err="1">
                <a:latin typeface="Times New Roman" pitchFamily="18" charset="0"/>
                <a:cs typeface="Times New Roman" pitchFamily="18" charset="0"/>
              </a:rPr>
              <a:t>Минобрнауки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 РФ от 17 октября 2013 г. № 1155 «Об утверждении ФГОС ДО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»;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Приказ Министерства просвещения Российской Федерации от 24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ноября 2022 г. N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1022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"Об утверждении федеральной адаптированной образовательной программы дошкольного образования для обучающихся с ограниченными возможностями здоровья"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Конвенция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о правах ребенка, принятая резолюцией 44/25 Генеральной Ассамблеи ООН от 20 ноября 1989г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Указ президента о десятилетии детства от 29.05.2017 г. № 240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Концепция служб ранней помощи (Распоряжение Правительства РФ от 18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декабря 2021г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. № 3711-р)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Федеральный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закон «О социальной защите инвалидов в Российской Федерации» от 24 ноября 1995 г. N 181-ФЗ.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Конвенция о правах инвалидов, принятая резолюцией 61/106 Генеральной Ассамблеи ООН от 13 декабря 2006г</a:t>
            </a:r>
          </a:p>
          <a:p>
            <a:pPr marL="285750" indent="-285750">
              <a:buFont typeface="Arial" pitchFamily="34" charset="0"/>
              <a:buChar char="•"/>
            </a:pP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Стратегия развития образования детей с ОВЗ и инвалидами до 2030г.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Письмо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Министерства образования и Науки РФ №535 от 7 июня 2013г «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О коррекционном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и инклюзивном образовании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».</a:t>
            </a:r>
          </a:p>
          <a:p>
            <a:pPr marL="285750" lvl="0" indent="-285750">
              <a:buFont typeface="Arial" pitchFamily="34" charset="0"/>
              <a:buChar char="•"/>
            </a:pP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Постановление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Министерства образования и Науки РФ от 5 сентября 2013г №359-п «О порядке организации предоставления психолого-педагогической, медицинской и социальной помощи обучающимся, испытывающим трудности в освоении основных общеобразовательных программ, своем развитии и социальной адаптации».</a:t>
            </a:r>
          </a:p>
        </p:txBody>
      </p:sp>
      <p:sp>
        <p:nvSpPr>
          <p:cNvPr id="6" name="Скругленный прямоугольник 5"/>
          <p:cNvSpPr/>
          <p:nvPr/>
        </p:nvSpPr>
        <p:spPr>
          <a:xfrm>
            <a:off x="2153469" y="332656"/>
            <a:ext cx="5580112" cy="603448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      Нормативно-правовая </a:t>
            </a:r>
            <a:r>
              <a:rPr lang="ru-RU" b="1" dirty="0"/>
              <a:t>база 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7964394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02786" y="189394"/>
            <a:ext cx="4996018" cy="238885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 descr="C:\Users\PC-2\Desktop\Без имени.pn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11960" y="2744924"/>
            <a:ext cx="3193744" cy="208823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 descr="C:\Users\PC-2\Desktop\Без имени 1.png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4917" y="2933094"/>
            <a:ext cx="3535409" cy="172819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Скругленный прямоугольник 13"/>
          <p:cNvSpPr/>
          <p:nvPr/>
        </p:nvSpPr>
        <p:spPr>
          <a:xfrm>
            <a:off x="654382" y="303699"/>
            <a:ext cx="2354560" cy="720080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Всемирная организация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Аутизма</a:t>
            </a:r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Скругленный прямоугольник 17"/>
          <p:cNvSpPr/>
          <p:nvPr/>
        </p:nvSpPr>
        <p:spPr>
          <a:xfrm>
            <a:off x="8943" y="1753835"/>
            <a:ext cx="4465657" cy="1368152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Мониторинг численности детей-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аутистов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2020г.( </a:t>
            </a:r>
            <a:r>
              <a:rPr lang="ru-RU" sz="1200" b="1" dirty="0" smtClean="0">
                <a:latin typeface="Times New Roman" pitchFamily="18" charset="0"/>
                <a:cs typeface="Times New Roman" pitchFamily="18" charset="0"/>
              </a:rPr>
              <a:t>разработан 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Департаментом государственной политики в сфере защиты прав детей 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МинПроф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РФ совместно с ФРЦ по организации комплексного сопровождения детей –</a:t>
            </a:r>
            <a:r>
              <a:rPr lang="ru-RU" sz="1200" b="1" dirty="0" err="1">
                <a:latin typeface="Times New Roman" pitchFamily="18" charset="0"/>
                <a:cs typeface="Times New Roman" pitchFamily="18" charset="0"/>
              </a:rPr>
              <a:t>аутистов</a:t>
            </a:r>
            <a:r>
              <a:rPr lang="ru-RU" sz="1200" b="1" dirty="0">
                <a:latin typeface="Times New Roman" pitchFamily="18" charset="0"/>
                <a:cs typeface="Times New Roman" pitchFamily="18" charset="0"/>
              </a:rPr>
              <a:t> и ФГБОУ ВО «Московским государственным психолого-педагогическим университетом»</a:t>
            </a:r>
            <a:endParaRPr lang="ru-RU" sz="12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Стрелка вправо 18"/>
          <p:cNvSpPr/>
          <p:nvPr/>
        </p:nvSpPr>
        <p:spPr>
          <a:xfrm rot="5400000">
            <a:off x="1356631" y="1130103"/>
            <a:ext cx="720080" cy="484632"/>
          </a:xfrm>
          <a:prstGeom prst="rightArrow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2" name="Стрелка вниз 1"/>
          <p:cNvSpPr/>
          <p:nvPr/>
        </p:nvSpPr>
        <p:spPr>
          <a:xfrm>
            <a:off x="3650326" y="3121987"/>
            <a:ext cx="452460" cy="2035205"/>
          </a:xfrm>
          <a:prstGeom prst="downArrow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9" name="Прямоугольник 8"/>
          <p:cNvSpPr/>
          <p:nvPr/>
        </p:nvSpPr>
        <p:spPr>
          <a:xfrm>
            <a:off x="4244953" y="4914623"/>
            <a:ext cx="3585707" cy="504056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b="1" dirty="0" smtClean="0"/>
              <a:t>Сводные данные детей, посещающих НКО «Безграничные возможности»</a:t>
            </a:r>
            <a:endParaRPr lang="ru-RU" sz="1200" dirty="0"/>
          </a:p>
          <a:p>
            <a:pPr algn="ctr"/>
            <a:endParaRPr lang="ru-RU" sz="1200" b="1" dirty="0" smtClean="0"/>
          </a:p>
        </p:txBody>
      </p:sp>
      <p:graphicFrame>
        <p:nvGraphicFramePr>
          <p:cNvPr id="10" name="Диаграмма 9"/>
          <p:cNvGraphicFramePr/>
          <p:nvPr>
            <p:extLst>
              <p:ext uri="{D42A27DB-BD31-4B8C-83A1-F6EECF244321}">
                <p14:modId xmlns:p14="http://schemas.microsoft.com/office/powerpoint/2010/main" val="2684401248"/>
              </p:ext>
            </p:extLst>
          </p:nvPr>
        </p:nvGraphicFramePr>
        <p:xfrm>
          <a:off x="5252750" y="5589240"/>
          <a:ext cx="3625037" cy="115212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6"/>
          </a:graphicData>
        </a:graphic>
      </p:graphicFrame>
      <p:sp>
        <p:nvSpPr>
          <p:cNvPr id="11" name="Прямоугольник 10"/>
          <p:cNvSpPr/>
          <p:nvPr/>
        </p:nvSpPr>
        <p:spPr>
          <a:xfrm>
            <a:off x="2971465" y="-17880"/>
            <a:ext cx="27911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Актуальность</a:t>
            </a:r>
            <a:endParaRPr lang="ru-RU" sz="2800" dirty="0"/>
          </a:p>
        </p:txBody>
      </p:sp>
      <p:sp>
        <p:nvSpPr>
          <p:cNvPr id="3" name="Скругленный прямоугольник 2"/>
          <p:cNvSpPr/>
          <p:nvPr/>
        </p:nvSpPr>
        <p:spPr>
          <a:xfrm>
            <a:off x="10971" y="4950627"/>
            <a:ext cx="3641383" cy="468052"/>
          </a:xfrm>
          <a:prstGeom prst="round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>
                <a:latin typeface="Times New Roman" pitchFamily="18" charset="0"/>
                <a:cs typeface="Times New Roman" pitchFamily="18" charset="0"/>
              </a:rPr>
              <a:t>Мониторинг численности </a:t>
            </a:r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детей с РАС,  по данным на 2021г по г. Новочеркасску</a:t>
            </a:r>
            <a:endParaRPr lang="ru-RU" sz="1400" dirty="0"/>
          </a:p>
        </p:txBody>
      </p:sp>
      <p:graphicFrame>
        <p:nvGraphicFramePr>
          <p:cNvPr id="13" name="Диаграмма 12"/>
          <p:cNvGraphicFramePr/>
          <p:nvPr>
            <p:extLst>
              <p:ext uri="{D42A27DB-BD31-4B8C-83A1-F6EECF244321}">
                <p14:modId xmlns:p14="http://schemas.microsoft.com/office/powerpoint/2010/main" val="469441019"/>
              </p:ext>
            </p:extLst>
          </p:nvPr>
        </p:nvGraphicFramePr>
        <p:xfrm>
          <a:off x="211682" y="5409220"/>
          <a:ext cx="3664874" cy="1332148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7"/>
          </a:graphicData>
        </a:graphic>
      </p:graphicFrame>
    </p:spTree>
    <p:extLst>
      <p:ext uri="{BB962C8B-B14F-4D97-AF65-F5344CB8AC3E}">
        <p14:creationId xmlns:p14="http://schemas.microsoft.com/office/powerpoint/2010/main" val="60142625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PC-2\Desktop\1613539444_84-p-fon-dlya-detskoi-prezentatsii-powerpoint-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976" y="252323"/>
            <a:ext cx="9271992" cy="660567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971465" y="-17880"/>
            <a:ext cx="2791130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800" b="1" dirty="0"/>
              <a:t>Актуальность</a:t>
            </a:r>
            <a:endParaRPr lang="ru-RU" sz="2800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2185557" y="469309"/>
            <a:ext cx="2130254" cy="511418"/>
          </a:xfrm>
          <a:prstGeom prst="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Проблемы</a:t>
            </a:r>
            <a:endParaRPr lang="ru-RU" b="1" dirty="0"/>
          </a:p>
        </p:txBody>
      </p:sp>
      <p:sp>
        <p:nvSpPr>
          <p:cNvPr id="7" name="Прямоугольник 6"/>
          <p:cNvSpPr/>
          <p:nvPr/>
        </p:nvSpPr>
        <p:spPr>
          <a:xfrm>
            <a:off x="4452134" y="443495"/>
            <a:ext cx="1787376" cy="527539"/>
          </a:xfrm>
          <a:prstGeom prst="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Требования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331917" y="1480250"/>
            <a:ext cx="2649303" cy="638934"/>
          </a:xfrm>
          <a:prstGeom prst="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Увеличение числа детей с выраженными особенностями эмоционально-волевой сферы  </a:t>
            </a:r>
            <a:endParaRPr lang="ru-RU" sz="1200" dirty="0"/>
          </a:p>
        </p:txBody>
      </p:sp>
      <p:sp>
        <p:nvSpPr>
          <p:cNvPr id="9" name="Прямоугольник 8"/>
          <p:cNvSpPr/>
          <p:nvPr/>
        </p:nvSpPr>
        <p:spPr>
          <a:xfrm>
            <a:off x="192126" y="2502274"/>
            <a:ext cx="2715132" cy="91081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Недостаточное количество специализированных учебных заведений и специалистов по работе с детьми РАС</a:t>
            </a:r>
            <a:endParaRPr lang="ru-RU" sz="1200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5345822" y="980727"/>
            <a:ext cx="3618666" cy="1138457"/>
          </a:xfrm>
          <a:prstGeom prst="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Обеспечение равного доступа к образованию для всех обучающихся с учетом разнообразия особых образовательных потребностей и индивидуальных </a:t>
            </a:r>
            <a:r>
              <a:rPr lang="ru-RU" sz="1200" dirty="0" err="1" smtClean="0"/>
              <a:t>воможностей</a:t>
            </a:r>
            <a:r>
              <a:rPr lang="ru-RU" sz="1200" dirty="0" smtClean="0"/>
              <a:t> (ст.2 п. 27 ФЗ № 273 «Об образовании»)</a:t>
            </a:r>
            <a:endParaRPr lang="ru-RU" sz="1200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580112" y="2348880"/>
            <a:ext cx="3384376" cy="2256964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sz="1400" dirty="0" smtClean="0">
              <a:latin typeface="Times New Roman" pitchFamily="18" charset="0"/>
              <a:cs typeface="Times New Roman" pitchFamily="18" charset="0"/>
            </a:endParaRPr>
          </a:p>
          <a:p>
            <a:pPr algn="ctr"/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С  декабря 2016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г.  МБДОУ детскому саду № 61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был </a:t>
            </a:r>
            <a:r>
              <a:rPr lang="ru-RU" sz="1200" dirty="0">
                <a:latin typeface="Times New Roman" pitchFamily="18" charset="0"/>
                <a:cs typeface="Times New Roman" pitchFamily="18" charset="0"/>
              </a:rPr>
              <a:t>присвоен статус </a:t>
            </a:r>
            <a:r>
              <a:rPr lang="ru-RU" sz="1200" dirty="0" smtClean="0">
                <a:latin typeface="Times New Roman" pitchFamily="18" charset="0"/>
                <a:cs typeface="Times New Roman" pitchFamily="18" charset="0"/>
              </a:rPr>
              <a:t>муниципального методического ресурсного центра (приказ Министерства общего и начального образования Ростовской области № 786 от 01.12.2016г.) по теме «Использование инновационных форм взаимодействия ДОУ и семьи в установлении партнерских связей между участниками педагогического процесса рамках реализации ФГОС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ДО» </a:t>
            </a:r>
          </a:p>
          <a:p>
            <a:pPr algn="ctr"/>
            <a:endParaRPr lang="ru-RU" sz="14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6" name="Выгнутая влево стрелка 5"/>
          <p:cNvSpPr/>
          <p:nvPr/>
        </p:nvSpPr>
        <p:spPr>
          <a:xfrm>
            <a:off x="146580" y="159377"/>
            <a:ext cx="1929224" cy="691926"/>
          </a:xfrm>
          <a:prstGeom prst="curvedRightArrow">
            <a:avLst>
              <a:gd name="adj1" fmla="val 25000"/>
              <a:gd name="adj2" fmla="val 31969"/>
              <a:gd name="adj3" fmla="val 25000"/>
            </a:avLst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2" name="Выгнутая вправо стрелка 11"/>
          <p:cNvSpPr/>
          <p:nvPr/>
        </p:nvSpPr>
        <p:spPr>
          <a:xfrm>
            <a:off x="6193557" y="159377"/>
            <a:ext cx="2495094" cy="773028"/>
          </a:xfrm>
          <a:prstGeom prst="curved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3" name="Выноска с четырьмя стрелками 12"/>
          <p:cNvSpPr/>
          <p:nvPr/>
        </p:nvSpPr>
        <p:spPr>
          <a:xfrm>
            <a:off x="2632698" y="1399188"/>
            <a:ext cx="3129897" cy="4046036"/>
          </a:xfrm>
          <a:prstGeom prst="quadArrowCallout">
            <a:avLst>
              <a:gd name="adj1" fmla="val 10643"/>
              <a:gd name="adj2" fmla="val 18515"/>
              <a:gd name="adj3" fmla="val 18515"/>
              <a:gd name="adj4" fmla="val 58337"/>
            </a:avLst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sz="1200" b="1" dirty="0"/>
          </a:p>
        </p:txBody>
      </p:sp>
      <p:sp>
        <p:nvSpPr>
          <p:cNvPr id="16" name="Блок-схема: перфолента 15"/>
          <p:cNvSpPr/>
          <p:nvPr/>
        </p:nvSpPr>
        <p:spPr>
          <a:xfrm>
            <a:off x="683568" y="4941168"/>
            <a:ext cx="7848871" cy="1916832"/>
          </a:xfrm>
          <a:prstGeom prst="flowChartPunchedTap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ru-RU" b="1" dirty="0" smtClean="0">
              <a:solidFill>
                <a:srgbClr val="FF0000"/>
              </a:solidFill>
            </a:endParaRPr>
          </a:p>
          <a:p>
            <a:pPr lvl="0"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Обеспечение </a:t>
            </a:r>
            <a:r>
              <a:rPr lang="ru-RU" dirty="0">
                <a:latin typeface="Times New Roman" pitchFamily="18" charset="0"/>
                <a:cs typeface="Times New Roman" pitchFamily="18" charset="0"/>
              </a:rPr>
              <a:t>развивающего взаимодействия родителей со своим ребенком как важнейшего ресурса </a:t>
            </a:r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образования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вопросах психолого-педагогической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поддержки детей </a:t>
            </a:r>
            <a:r>
              <a:rPr lang="ru-RU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 </a:t>
            </a:r>
            <a:r>
              <a:rPr lang="ru-RU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 посредством разработки и реализации игрового методического пособия «Сенсорная книжка»  </a:t>
            </a:r>
            <a:endParaRPr lang="ru-RU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pPr algn="ctr"/>
            <a:endParaRPr lang="ru-RU" b="1" dirty="0"/>
          </a:p>
        </p:txBody>
      </p:sp>
      <p:sp>
        <p:nvSpPr>
          <p:cNvPr id="17" name="Прямоугольник 16"/>
          <p:cNvSpPr/>
          <p:nvPr/>
        </p:nvSpPr>
        <p:spPr>
          <a:xfrm>
            <a:off x="163734" y="3797437"/>
            <a:ext cx="2715132" cy="910813"/>
          </a:xfrm>
          <a:prstGeom prst="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200" dirty="0" smtClean="0"/>
              <a:t>Недостаточное количество учебно-методического и информационного обеспечения по работе с детьми РАС</a:t>
            </a:r>
            <a:endParaRPr lang="ru-RU" sz="1200" dirty="0"/>
          </a:p>
        </p:txBody>
      </p:sp>
      <p:sp>
        <p:nvSpPr>
          <p:cNvPr id="14" name="Прямоугольник 13"/>
          <p:cNvSpPr/>
          <p:nvPr/>
        </p:nvSpPr>
        <p:spPr>
          <a:xfrm>
            <a:off x="3347864" y="2551837"/>
            <a:ext cx="1755068" cy="144655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100" dirty="0"/>
              <a:t>Повышение доступности и качества образования для детей с </a:t>
            </a:r>
            <a:r>
              <a:rPr lang="ru-RU" sz="1100" dirty="0" smtClean="0"/>
              <a:t>РАС, </a:t>
            </a:r>
            <a:r>
              <a:rPr lang="ru-RU" sz="1100" dirty="0"/>
              <a:t>их социальная градация, </a:t>
            </a:r>
            <a:r>
              <a:rPr lang="ru-RU" sz="1100" dirty="0" smtClean="0"/>
              <a:t>способность, </a:t>
            </a:r>
            <a:r>
              <a:rPr lang="ru-RU" sz="1100" dirty="0"/>
              <a:t>успешная самореализация в различных сферах жизнедеятельности</a:t>
            </a:r>
          </a:p>
        </p:txBody>
      </p:sp>
    </p:spTree>
    <p:extLst>
      <p:ext uri="{BB962C8B-B14F-4D97-AF65-F5344CB8AC3E}">
        <p14:creationId xmlns:p14="http://schemas.microsoft.com/office/powerpoint/2010/main" val="30106704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PC-2\Desktop\1613539444_84-p-fon-dlya-detskoi-prezentatsii-powerpoint-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Скругленный прямоугольник 5"/>
          <p:cNvSpPr/>
          <p:nvPr/>
        </p:nvSpPr>
        <p:spPr>
          <a:xfrm>
            <a:off x="9437" y="-1"/>
            <a:ext cx="9134564" cy="4106769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 smtClean="0"/>
          </a:p>
          <a:p>
            <a:endParaRPr lang="ru-RU" b="1" dirty="0"/>
          </a:p>
          <a:p>
            <a:endParaRPr lang="ru-RU" b="1" dirty="0" smtClean="0"/>
          </a:p>
          <a:p>
            <a:endParaRPr lang="ru-RU" b="1" dirty="0"/>
          </a:p>
          <a:p>
            <a:r>
              <a:rPr lang="ru-RU" b="1" dirty="0" smtClean="0"/>
              <a:t> </a:t>
            </a:r>
            <a:r>
              <a:rPr lang="ru-RU" sz="1600" b="1" dirty="0" smtClean="0"/>
              <a:t>Тема: </a:t>
            </a:r>
            <a:r>
              <a:rPr lang="ru-RU" sz="1600" b="1" dirty="0"/>
              <a:t>«Стратегия помощи родителям детей с </a:t>
            </a:r>
            <a:r>
              <a:rPr lang="ru-RU" sz="1600" b="1" dirty="0" smtClean="0"/>
              <a:t>РАС </a:t>
            </a:r>
            <a:r>
              <a:rPr lang="ru-RU" sz="1600" b="1" dirty="0"/>
              <a:t>через использование </a:t>
            </a:r>
            <a:r>
              <a:rPr lang="ru-RU" sz="1600" b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игрового методического пособия «Сенсорная книжка» </a:t>
            </a:r>
            <a:r>
              <a:rPr lang="ru-RU" sz="1600" b="1" dirty="0"/>
              <a:t>в социализации и </a:t>
            </a:r>
            <a:r>
              <a:rPr lang="ru-RU" sz="1600" b="1" dirty="0" smtClean="0"/>
              <a:t>реабилитации детей с ОВЗ»</a:t>
            </a:r>
            <a:endParaRPr lang="ru-RU" sz="1600" dirty="0"/>
          </a:p>
          <a:p>
            <a:r>
              <a:rPr lang="ru-RU" sz="1600" b="1" i="1" dirty="0"/>
              <a:t>Разработчики проекта</a:t>
            </a:r>
            <a:endParaRPr lang="ru-RU" sz="1600" dirty="0"/>
          </a:p>
          <a:p>
            <a:r>
              <a:rPr lang="ru-RU" sz="1600" i="1" dirty="0"/>
              <a:t>Творческая группа</a:t>
            </a:r>
            <a:r>
              <a:rPr lang="ru-RU" sz="1600" i="1" dirty="0" smtClean="0"/>
              <a:t>:</a:t>
            </a:r>
          </a:p>
          <a:p>
            <a:r>
              <a:rPr lang="ru-RU" sz="1600" i="1" dirty="0" smtClean="0"/>
              <a:t>Кожанова А.А., заведующий МБДОУ д/с № 61;</a:t>
            </a:r>
          </a:p>
          <a:p>
            <a:r>
              <a:rPr lang="ru-RU" sz="1600" i="1" dirty="0" err="1" smtClean="0"/>
              <a:t>Кутищева</a:t>
            </a:r>
            <a:r>
              <a:rPr lang="ru-RU" sz="1600" i="1" dirty="0" smtClean="0"/>
              <a:t> О.В., зам. заведующего по ВМР,</a:t>
            </a:r>
          </a:p>
          <a:p>
            <a:r>
              <a:rPr lang="ru-RU" sz="1600" i="1" dirty="0"/>
              <a:t>Полякова Т.Г., учитель-логопед,</a:t>
            </a:r>
          </a:p>
          <a:p>
            <a:r>
              <a:rPr lang="ru-RU" sz="1600" i="1" dirty="0" err="1" smtClean="0"/>
              <a:t>Компанейцева</a:t>
            </a:r>
            <a:r>
              <a:rPr lang="ru-RU" sz="1600" i="1" dirty="0" smtClean="0"/>
              <a:t> И.В., учитель-дефектолог,</a:t>
            </a:r>
          </a:p>
          <a:p>
            <a:r>
              <a:rPr lang="ru-RU" sz="1600" i="1" dirty="0" smtClean="0"/>
              <a:t>Кузнецова Т.П., учитель-логопед,</a:t>
            </a:r>
          </a:p>
          <a:p>
            <a:r>
              <a:rPr lang="ru-RU" sz="1600" i="1" dirty="0" smtClean="0"/>
              <a:t>Родионова Т.С., инструктор по физической культуре,</a:t>
            </a:r>
          </a:p>
          <a:p>
            <a:r>
              <a:rPr lang="ru-RU" sz="1600" i="1" dirty="0" err="1" smtClean="0"/>
              <a:t>Гиляшова</a:t>
            </a:r>
            <a:r>
              <a:rPr lang="ru-RU" sz="1600" i="1" dirty="0" smtClean="0"/>
              <a:t> С.М., воспитатель,</a:t>
            </a:r>
          </a:p>
          <a:p>
            <a:r>
              <a:rPr lang="ru-RU" sz="1600" i="1" dirty="0" smtClean="0"/>
              <a:t>Субботина И.В., воспитатель</a:t>
            </a:r>
          </a:p>
          <a:p>
            <a:r>
              <a:rPr lang="ru-RU" sz="1600" i="1" dirty="0" err="1"/>
              <a:t>Диченскова</a:t>
            </a:r>
            <a:r>
              <a:rPr lang="ru-RU" sz="1600" i="1" dirty="0"/>
              <a:t> М.О., </a:t>
            </a:r>
            <a:r>
              <a:rPr lang="ru-RU" sz="1600" i="1" dirty="0" smtClean="0"/>
              <a:t>воспитатель</a:t>
            </a:r>
            <a:endParaRPr lang="ru-RU" sz="1600" i="1" dirty="0"/>
          </a:p>
          <a:p>
            <a:endParaRPr lang="ru-RU" i="1" dirty="0" smtClean="0"/>
          </a:p>
          <a:p>
            <a:endParaRPr lang="ru-RU" i="1" dirty="0" smtClean="0"/>
          </a:p>
          <a:p>
            <a:endParaRPr lang="ru-RU" dirty="0"/>
          </a:p>
          <a:p>
            <a:r>
              <a:rPr lang="ru-RU" dirty="0"/>
              <a:t>  </a:t>
            </a:r>
          </a:p>
          <a:p>
            <a:r>
              <a:rPr lang="ru-RU" b="1" dirty="0"/>
              <a:t> </a:t>
            </a:r>
            <a:endParaRPr lang="ru-RU" dirty="0"/>
          </a:p>
        </p:txBody>
      </p:sp>
      <p:sp>
        <p:nvSpPr>
          <p:cNvPr id="7" name="Скругленный прямоугольник 6"/>
          <p:cNvSpPr/>
          <p:nvPr/>
        </p:nvSpPr>
        <p:spPr>
          <a:xfrm>
            <a:off x="2050382" y="5949883"/>
            <a:ext cx="6683901" cy="720079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endParaRPr lang="ru-RU" b="1" dirty="0" smtClean="0"/>
          </a:p>
          <a:p>
            <a:endParaRPr lang="ru-RU" b="1" dirty="0"/>
          </a:p>
          <a:p>
            <a:r>
              <a:rPr lang="ru-RU" sz="1600" b="1" dirty="0" smtClean="0"/>
              <a:t>Новизна </a:t>
            </a:r>
            <a:r>
              <a:rPr lang="ru-RU" sz="1600" dirty="0"/>
              <a:t>проекта состоит в </a:t>
            </a:r>
            <a:r>
              <a:rPr lang="ru-RU" sz="1600" dirty="0" smtClean="0"/>
              <a:t>разработке  </a:t>
            </a:r>
            <a:r>
              <a:rPr lang="ru-RU" sz="1600" dirty="0" smtClean="0">
                <a:solidFill>
                  <a:schemeClr val="tx1"/>
                </a:solidFill>
              </a:rPr>
              <a:t>методического комплекта для детей с РАС, нуждающихся  в </a:t>
            </a:r>
            <a:r>
              <a:rPr lang="ru-RU" sz="1600" dirty="0">
                <a:solidFill>
                  <a:schemeClr val="tx1"/>
                </a:solidFill>
              </a:rPr>
              <a:t>реабилит</a:t>
            </a:r>
            <a:r>
              <a:rPr lang="ru-RU" sz="1600" dirty="0"/>
              <a:t>ации и </a:t>
            </a:r>
            <a:r>
              <a:rPr lang="ru-RU" sz="1600" dirty="0" smtClean="0"/>
              <a:t>социализации.</a:t>
            </a:r>
            <a:endParaRPr lang="ru-RU" sz="1600" dirty="0"/>
          </a:p>
          <a:p>
            <a:endParaRPr lang="ru-RU" sz="1600" dirty="0"/>
          </a:p>
          <a:p>
            <a:endParaRPr lang="ru-RU" b="1" dirty="0"/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5051280" y="1648163"/>
            <a:ext cx="4092721" cy="151216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i="1" dirty="0" smtClean="0">
                <a:solidFill>
                  <a:schemeClr val="tx1"/>
                </a:solidFill>
              </a:rPr>
              <a:t> </a:t>
            </a:r>
            <a:r>
              <a:rPr lang="ru-RU" sz="1400" b="1" i="1" dirty="0" smtClean="0">
                <a:solidFill>
                  <a:schemeClr val="tx1"/>
                </a:solidFill>
              </a:rPr>
              <a:t>Место реализации проекта:</a:t>
            </a:r>
          </a:p>
          <a:p>
            <a:r>
              <a:rPr lang="ru-RU" sz="1400" b="1" i="1" dirty="0" smtClean="0">
                <a:solidFill>
                  <a:schemeClr val="tx1"/>
                </a:solidFill>
              </a:rPr>
              <a:t>Образовательная </a:t>
            </a:r>
            <a:r>
              <a:rPr lang="ru-RU" sz="1400" b="1" i="1" dirty="0">
                <a:solidFill>
                  <a:schemeClr val="tx1"/>
                </a:solidFill>
              </a:rPr>
              <a:t>организация</a:t>
            </a:r>
            <a:endParaRPr lang="ru-RU" sz="1400" dirty="0">
              <a:solidFill>
                <a:schemeClr val="tx1"/>
              </a:solidFill>
            </a:endParaRPr>
          </a:p>
          <a:p>
            <a:r>
              <a:rPr lang="ru-RU" sz="1400" i="1" dirty="0">
                <a:solidFill>
                  <a:schemeClr val="tx1"/>
                </a:solidFill>
              </a:rPr>
              <a:t>Муниципальное бюджетное дошкольное образовательное учреждение детский сад № 61 города Новочеркасска Ростовской области</a:t>
            </a:r>
            <a:endParaRPr lang="ru-RU" sz="1400" dirty="0">
              <a:solidFill>
                <a:schemeClr val="tx1"/>
              </a:solidFill>
            </a:endParaRPr>
          </a:p>
          <a:p>
            <a:r>
              <a:rPr lang="ru-RU" sz="1400" b="1" i="1" dirty="0">
                <a:solidFill>
                  <a:schemeClr val="tx1"/>
                </a:solidFill>
              </a:rPr>
              <a:t>Сфера образования</a:t>
            </a:r>
            <a:endParaRPr lang="ru-RU" sz="1400" dirty="0">
              <a:solidFill>
                <a:schemeClr val="tx1"/>
              </a:solidFill>
            </a:endParaRPr>
          </a:p>
          <a:p>
            <a:r>
              <a:rPr lang="ru-RU" sz="1400" i="1" dirty="0">
                <a:solidFill>
                  <a:schemeClr val="tx1"/>
                </a:solidFill>
              </a:rPr>
              <a:t>Дошкольное образование</a:t>
            </a:r>
            <a:endParaRPr lang="ru-RU" sz="1400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9437" y="4808436"/>
            <a:ext cx="7797224" cy="1141448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b="1" dirty="0"/>
              <a:t>Проблема</a:t>
            </a:r>
          </a:p>
          <a:p>
            <a:r>
              <a:rPr lang="ru-RU" sz="1600" dirty="0" smtClean="0"/>
              <a:t> Поиск </a:t>
            </a:r>
            <a:r>
              <a:rPr lang="ru-RU" sz="1600" dirty="0"/>
              <a:t>эффективных методик и способов работы, способствующих  адаптации и социализации детей </a:t>
            </a:r>
            <a:r>
              <a:rPr lang="ru-RU" sz="1600" dirty="0" smtClean="0"/>
              <a:t>с </a:t>
            </a:r>
            <a:r>
              <a:rPr lang="ru-RU" sz="1600" dirty="0"/>
              <a:t>расстройствами аутистического спектра (РАС).</a:t>
            </a: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5051280" y="836712"/>
            <a:ext cx="3312368" cy="432048"/>
          </a:xfrm>
          <a:prstGeom prst="roundRect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Паспорт проекта</a:t>
            </a:r>
            <a:endParaRPr lang="ru-RU" b="1" dirty="0"/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-21776" y="4149080"/>
            <a:ext cx="6361480" cy="669867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Тип проекта</a:t>
            </a:r>
            <a:r>
              <a:rPr lang="ru-RU" dirty="0" smtClean="0"/>
              <a:t>: информационный, практико-ориентированный</a:t>
            </a:r>
            <a:endParaRPr lang="ru-RU" dirty="0"/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3908049" y="3413074"/>
            <a:ext cx="5015784" cy="693694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Сроки реализации</a:t>
            </a:r>
            <a:r>
              <a:rPr lang="ru-RU" dirty="0" smtClean="0"/>
              <a:t>: ноябрь 2021-декабрь 2024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09873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2050" name="Picture 2" descr="C:\Users\PC-2\Desktop\1613539444_84-p-fon-dlya-detskoi-prezentatsii-powerpoint-86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9800" y="24591"/>
            <a:ext cx="9144000" cy="6857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31867" y="188640"/>
            <a:ext cx="9004629" cy="884129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b="1" dirty="0" smtClean="0">
                <a:latin typeface="Times New Roman" pitchFamily="18" charset="0"/>
                <a:cs typeface="Times New Roman" pitchFamily="18" charset="0"/>
              </a:rPr>
              <a:t>   Цель</a:t>
            </a:r>
            <a:r>
              <a:rPr lang="ru-RU" dirty="0" smtClean="0"/>
              <a:t>: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оздание  условий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для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разработки и апробации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игрового методического пособия «Сенсорная книжка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в рамках деятельности детско родительского клуба «Мы вместе!»</a:t>
            </a:r>
            <a:endParaRPr lang="ru-RU" sz="1600" dirty="0">
              <a:solidFill>
                <a:schemeClr val="tx1"/>
              </a:solidFill>
            </a:endParaRPr>
          </a:p>
        </p:txBody>
      </p:sp>
      <p:sp>
        <p:nvSpPr>
          <p:cNvPr id="6" name="Скругленный прямоугольник 5"/>
          <p:cNvSpPr/>
          <p:nvPr/>
        </p:nvSpPr>
        <p:spPr>
          <a:xfrm rot="16200000">
            <a:off x="-1073085" y="3101378"/>
            <a:ext cx="3407919" cy="432050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b="1" dirty="0">
                <a:latin typeface="Times New Roman" pitchFamily="18" charset="0"/>
                <a:cs typeface="Times New Roman" pitchFamily="18" charset="0"/>
              </a:rPr>
              <a:t>Задачи проекта</a:t>
            </a:r>
            <a:r>
              <a:rPr lang="ru-RU" sz="2800" b="1" dirty="0">
                <a:latin typeface="Times New Roman" pitchFamily="18" charset="0"/>
                <a:cs typeface="Times New Roman" pitchFamily="18" charset="0"/>
              </a:rPr>
              <a:t>:</a:t>
            </a:r>
            <a:endParaRPr lang="ru-RU" sz="28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1213284" y="5021363"/>
            <a:ext cx="7427750" cy="576064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Систематизировать  и создать библиотеку по работе с детьми с РАС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1213284" y="4221088"/>
            <a:ext cx="7393376" cy="648072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Расширять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представления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педагогов о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коррекционных  возможностях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работы с детьми с РАС в процессе консультативной работы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1173873" y="1412776"/>
            <a:ext cx="7417295" cy="883787"/>
          </a:xfrm>
          <a:prstGeom prst="roundRect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Создавать  условия для социализации детей с РАС посредством  разработки и использования  методического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пособия «Сенсорная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книжка» совместно с родителями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  <a:p>
            <a:endParaRPr lang="ru-RU" sz="14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1173873" y="2494411"/>
            <a:ext cx="7441215" cy="759669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Развивать процессы сенсорной интеграции детей с РАС в различных видах деятельности через</a:t>
            </a:r>
            <a:r>
              <a:rPr lang="ru-RU" sz="1600" b="1" dirty="0" smtClean="0">
                <a:solidFill>
                  <a:srgbClr val="FF0000"/>
                </a:solidFill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использование </a:t>
            </a:r>
            <a:r>
              <a:rPr lang="ru-RU" sz="1600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игрового методического пособия «Сенсорная книжка</a:t>
            </a:r>
            <a:r>
              <a:rPr lang="ru-RU" sz="1600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» </a:t>
            </a:r>
            <a:endParaRPr lang="ru-RU" sz="1600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1238319" y="3453590"/>
            <a:ext cx="7312322" cy="57606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Обучать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и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помогать родителям детей с РАС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в освоении специальных методов и приёмов развития взаимодействия с ребёнком</a:t>
            </a:r>
          </a:p>
        </p:txBody>
      </p:sp>
    </p:spTree>
    <p:extLst>
      <p:ext uri="{BB962C8B-B14F-4D97-AF65-F5344CB8AC3E}">
        <p14:creationId xmlns:p14="http://schemas.microsoft.com/office/powerpoint/2010/main" val="3976752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 cstate="print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Скругленный прямоугольник 4"/>
          <p:cNvSpPr/>
          <p:nvPr/>
        </p:nvSpPr>
        <p:spPr>
          <a:xfrm>
            <a:off x="2880294" y="21014"/>
            <a:ext cx="4082245" cy="495031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2000" b="1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Times New Roman" pitchFamily="18" charset="0"/>
                <a:cs typeface="Times New Roman" pitchFamily="18" charset="0"/>
              </a:rPr>
              <a:t>Этапы реализации проекта:</a:t>
            </a:r>
            <a:endParaRPr lang="ru-RU" sz="2000" b="1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</a:endParaRPr>
          </a:p>
        </p:txBody>
      </p:sp>
      <p:sp>
        <p:nvSpPr>
          <p:cNvPr id="8" name="Скругленный прямоугольник 7"/>
          <p:cNvSpPr/>
          <p:nvPr/>
        </p:nvSpPr>
        <p:spPr>
          <a:xfrm>
            <a:off x="2327219" y="692696"/>
            <a:ext cx="2460805" cy="936104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Первый этап (подготовительный)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Сроки –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ноябрь 2021- 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декабрь2023)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2000" b="1" dirty="0">
              <a:solidFill>
                <a:schemeClr val="tx1"/>
              </a:solidFill>
            </a:endParaRPr>
          </a:p>
        </p:txBody>
      </p:sp>
      <p:sp>
        <p:nvSpPr>
          <p:cNvPr id="10" name="Скругленный прямоугольник 9"/>
          <p:cNvSpPr/>
          <p:nvPr/>
        </p:nvSpPr>
        <p:spPr>
          <a:xfrm>
            <a:off x="2327219" y="1914947"/>
            <a:ext cx="2460805" cy="793973"/>
          </a:xfrm>
          <a:prstGeom prst="roundRect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Второй этап (основной)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Сроки – декабрь 2022- декабрь2023)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b="1" dirty="0"/>
          </a:p>
        </p:txBody>
      </p:sp>
      <p:sp>
        <p:nvSpPr>
          <p:cNvPr id="11" name="Скругленный прямоугольник 10"/>
          <p:cNvSpPr/>
          <p:nvPr/>
        </p:nvSpPr>
        <p:spPr>
          <a:xfrm>
            <a:off x="2356560" y="2852936"/>
            <a:ext cx="2437538" cy="9361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400" b="1" dirty="0" smtClean="0">
                <a:latin typeface="Times New Roman" pitchFamily="18" charset="0"/>
                <a:cs typeface="Times New Roman" pitchFamily="18" charset="0"/>
              </a:rPr>
              <a:t>Третий этап (Заключительный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)</a:t>
            </a:r>
          </a:p>
          <a:p>
            <a:pPr algn="ctr"/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(</a:t>
            </a:r>
            <a:r>
              <a:rPr lang="ru-RU" sz="1400" dirty="0">
                <a:latin typeface="Times New Roman" pitchFamily="18" charset="0"/>
                <a:cs typeface="Times New Roman" pitchFamily="18" charset="0"/>
              </a:rPr>
              <a:t>Сроки – декабрь 2023- декабрь2024) </a:t>
            </a:r>
            <a:r>
              <a:rPr lang="ru-RU" sz="14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dirty="0">
              <a:solidFill>
                <a:srgbClr val="FF0000"/>
              </a:solidFill>
            </a:endParaRPr>
          </a:p>
        </p:txBody>
      </p:sp>
      <p:sp>
        <p:nvSpPr>
          <p:cNvPr id="12" name="Скругленный прямоугольник 11"/>
          <p:cNvSpPr/>
          <p:nvPr/>
        </p:nvSpPr>
        <p:spPr>
          <a:xfrm>
            <a:off x="4932040" y="640684"/>
            <a:ext cx="4104456" cy="988116"/>
          </a:xfrm>
          <a:prstGeom prst="roundRect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Цель этапа: определение проблемы и разработка стратегии реализации проекта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3" name="Скругленный прямоугольник 12"/>
          <p:cNvSpPr/>
          <p:nvPr/>
        </p:nvSpPr>
        <p:spPr>
          <a:xfrm>
            <a:off x="5087474" y="2852936"/>
            <a:ext cx="3805006" cy="936104"/>
          </a:xfrm>
          <a:prstGeom prst="roundRect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Цель этапа: Анализ результативности </a:t>
            </a:r>
            <a:r>
              <a:rPr lang="ru-RU" sz="1600" b="1" dirty="0" smtClean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rPr>
              <a:t>реализации проекта</a:t>
            </a:r>
            <a:endParaRPr lang="ru-RU" sz="1600" b="1" dirty="0">
              <a:solidFill>
                <a:schemeClr val="tx1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4" name="Скругленный прямоугольник 13"/>
          <p:cNvSpPr/>
          <p:nvPr/>
        </p:nvSpPr>
        <p:spPr>
          <a:xfrm>
            <a:off x="5025770" y="1859353"/>
            <a:ext cx="3938718" cy="849567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1600" b="1" dirty="0" smtClean="0">
                <a:latin typeface="Times New Roman" pitchFamily="18" charset="0"/>
                <a:cs typeface="Times New Roman" pitchFamily="18" charset="0"/>
              </a:rPr>
              <a:t>Цель этапа: Реализация мероприятий по проекту</a:t>
            </a:r>
            <a:endParaRPr lang="ru-RU" sz="1600" b="1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4" name="Выгнутая влево стрелка 3"/>
          <p:cNvSpPr/>
          <p:nvPr/>
        </p:nvSpPr>
        <p:spPr>
          <a:xfrm>
            <a:off x="865337" y="260649"/>
            <a:ext cx="1368152" cy="1008111"/>
          </a:xfrm>
          <a:prstGeom prst="curv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6" name="Выгнутая влево стрелка 15"/>
          <p:cNvSpPr/>
          <p:nvPr/>
        </p:nvSpPr>
        <p:spPr>
          <a:xfrm>
            <a:off x="767229" y="2492897"/>
            <a:ext cx="1440160" cy="1119333"/>
          </a:xfrm>
          <a:prstGeom prst="curv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sp>
        <p:nvSpPr>
          <p:cNvPr id="17" name="Выгнутая влево стрелка 16"/>
          <p:cNvSpPr/>
          <p:nvPr/>
        </p:nvSpPr>
        <p:spPr>
          <a:xfrm>
            <a:off x="767229" y="1369826"/>
            <a:ext cx="1440160" cy="979054"/>
          </a:xfrm>
          <a:prstGeom prst="curvedRightArrow">
            <a:avLst/>
          </a:prstGeom>
        </p:spPr>
        <p:style>
          <a:lnRef idx="2">
            <a:schemeClr val="accent2">
              <a:shade val="50000"/>
            </a:schemeClr>
          </a:lnRef>
          <a:fillRef idx="1">
            <a:schemeClr val="accent2"/>
          </a:fillRef>
          <a:effectRef idx="0">
            <a:schemeClr val="accent2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schemeClr val="tx1"/>
              </a:solidFill>
            </a:endParaRPr>
          </a:p>
        </p:txBody>
      </p:sp>
      <p:grpSp>
        <p:nvGrpSpPr>
          <p:cNvPr id="15" name="Группа 14"/>
          <p:cNvGrpSpPr/>
          <p:nvPr/>
        </p:nvGrpSpPr>
        <p:grpSpPr>
          <a:xfrm>
            <a:off x="-41024" y="3863139"/>
            <a:ext cx="9005512" cy="3022270"/>
            <a:chOff x="323801" y="2792803"/>
            <a:chExt cx="9005512" cy="3022270"/>
          </a:xfrm>
        </p:grpSpPr>
        <p:sp>
          <p:nvSpPr>
            <p:cNvPr id="18" name="Скругленный прямоугольник 17"/>
            <p:cNvSpPr/>
            <p:nvPr/>
          </p:nvSpPr>
          <p:spPr>
            <a:xfrm>
              <a:off x="2829989" y="2792803"/>
              <a:ext cx="3672408" cy="432048"/>
            </a:xfrm>
            <a:prstGeom prst="roundRect">
              <a:avLst/>
            </a:prstGeom>
          </p:spPr>
          <p:style>
            <a:lnRef idx="1">
              <a:schemeClr val="accent3"/>
            </a:lnRef>
            <a:fillRef idx="2">
              <a:schemeClr val="accent3"/>
            </a:fillRef>
            <a:effectRef idx="1">
              <a:schemeClr val="accent3"/>
            </a:effectRef>
            <a:fontRef idx="minor">
              <a:schemeClr val="dk1"/>
            </a:fontRef>
          </p:style>
          <p:txBody>
            <a:bodyPr rtlCol="0" anchor="ctr">
              <a:scene3d>
                <a:camera prst="orthographicFront"/>
                <a:lightRig rig="flat" dir="tl">
                  <a:rot lat="0" lon="0" rev="6600000"/>
                </a:lightRig>
              </a:scene3d>
              <a:sp3d extrusionH="25400" contourW="8890">
                <a:bevelT w="38100" h="31750"/>
                <a:contourClr>
                  <a:schemeClr val="accent2">
                    <a:shade val="75000"/>
                  </a:schemeClr>
                </a:contourClr>
              </a:sp3d>
            </a:bodyPr>
            <a:lstStyle/>
            <a:p>
              <a:pPr algn="ctr"/>
              <a:r>
                <a:rPr lang="ru-RU" sz="2000" b="1" dirty="0" smtClean="0">
                  <a:ln w="11430"/>
                  <a:gradFill>
                    <a:gsLst>
                      <a:gs pos="0">
                        <a:schemeClr val="accent2">
                          <a:tint val="70000"/>
                          <a:satMod val="245000"/>
                        </a:schemeClr>
                      </a:gs>
                      <a:gs pos="75000">
                        <a:schemeClr val="accent2">
                          <a:tint val="90000"/>
                          <a:shade val="60000"/>
                          <a:satMod val="240000"/>
                        </a:schemeClr>
                      </a:gs>
                      <a:gs pos="100000">
                        <a:schemeClr val="accent2">
                          <a:tint val="100000"/>
                          <a:shade val="50000"/>
                          <a:satMod val="240000"/>
                        </a:schemeClr>
                      </a:gs>
                    </a:gsLst>
                    <a:lin ang="5400000"/>
                  </a:gradFill>
                  <a:effectLst>
                    <a:outerShdw blurRad="50800" dist="39000" dir="5460000" algn="tl">
                      <a:srgbClr val="000000">
                        <a:alpha val="38000"/>
                      </a:srgbClr>
                    </a:outerShdw>
                  </a:effectLst>
                  <a:latin typeface="Times New Roman" pitchFamily="18" charset="0"/>
                  <a:cs typeface="Times New Roman" pitchFamily="18" charset="0"/>
                </a:rPr>
                <a:t>Ожидаемые результаты</a:t>
              </a:r>
              <a:endParaRPr lang="ru-RU" sz="2000" b="1" dirty="0">
                <a:ln w="11430"/>
                <a:gradFill>
                  <a:gsLst>
                    <a:gs pos="0">
                      <a:schemeClr val="accent2">
                        <a:tint val="70000"/>
                        <a:satMod val="245000"/>
                      </a:schemeClr>
                    </a:gs>
                    <a:gs pos="75000">
                      <a:schemeClr val="accent2">
                        <a:tint val="90000"/>
                        <a:shade val="60000"/>
                        <a:satMod val="240000"/>
                      </a:schemeClr>
                    </a:gs>
                    <a:gs pos="100000">
                      <a:schemeClr val="accent2">
                        <a:tint val="100000"/>
                        <a:shade val="50000"/>
                        <a:satMod val="240000"/>
                      </a:schemeClr>
                    </a:gs>
                  </a:gsLst>
                  <a:lin ang="5400000"/>
                </a:gradFill>
                <a:effectLst>
                  <a:outerShdw blurRad="50800" dist="39000" dir="5460000" algn="tl">
                    <a:srgbClr val="000000">
                      <a:alpha val="38000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19" name="Скругленный прямоугольник 18"/>
            <p:cNvSpPr/>
            <p:nvPr/>
          </p:nvSpPr>
          <p:spPr>
            <a:xfrm>
              <a:off x="410640" y="3341158"/>
              <a:ext cx="2674546" cy="820219"/>
            </a:xfrm>
            <a:prstGeom prst="roundRect">
              <a:avLst/>
            </a:prstGeom>
          </p:spPr>
          <p:style>
            <a:lnRef idx="1">
              <a:schemeClr val="accent6"/>
            </a:lnRef>
            <a:fillRef idx="2">
              <a:schemeClr val="accent6"/>
            </a:fillRef>
            <a:effectRef idx="1">
              <a:schemeClr val="accent6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dirty="0">
                  <a:latin typeface="Times New Roman" pitchFamily="18" charset="0"/>
                  <a:cs typeface="Times New Roman" pitchFamily="18" charset="0"/>
                </a:rPr>
                <a:t>Положительная динамика в развитии </a:t>
              </a:r>
              <a:r>
                <a:rPr lang="ru-RU" sz="1400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процессов </a:t>
              </a:r>
              <a:r>
                <a:rPr lang="ru-RU" sz="1400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сенсорной интеграции детей с РАС </a:t>
              </a: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0" name="Скругленный прямоугольник 19"/>
            <p:cNvSpPr/>
            <p:nvPr/>
          </p:nvSpPr>
          <p:spPr>
            <a:xfrm>
              <a:off x="6527191" y="3224852"/>
              <a:ext cx="2802122" cy="1019363"/>
            </a:xfrm>
            <a:prstGeom prst="roundRect">
              <a:avLst/>
            </a:prstGeom>
          </p:spPr>
          <p:style>
            <a:lnRef idx="1">
              <a:schemeClr val="accent1"/>
            </a:lnRef>
            <a:fillRef idx="2">
              <a:schemeClr val="accent1"/>
            </a:fillRef>
            <a:effectRef idx="1">
              <a:schemeClr val="accent1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/>
              <a:r>
                <a:rPr lang="ru-RU" sz="1400" dirty="0" smtClean="0">
                  <a:latin typeface="Times New Roman" pitchFamily="18" charset="0"/>
                  <a:cs typeface="Times New Roman" pitchFamily="18" charset="0"/>
                </a:rPr>
                <a:t>Обеспечение развивающего взаимодействия родителей со своим ребенком как важнейшего ресурса образования</a:t>
              </a: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1" name="Скругленный прямоугольник 20"/>
            <p:cNvSpPr/>
            <p:nvPr/>
          </p:nvSpPr>
          <p:spPr>
            <a:xfrm>
              <a:off x="1958854" y="4244215"/>
              <a:ext cx="4752528" cy="801895"/>
            </a:xfrm>
            <a:prstGeom prst="roundRect">
              <a:avLst/>
            </a:prstGeom>
          </p:spPr>
          <p:style>
            <a:lnRef idx="1">
              <a:schemeClr val="accent4"/>
            </a:lnRef>
            <a:fillRef idx="2">
              <a:schemeClr val="accent4"/>
            </a:fillRef>
            <a:effectRef idx="1">
              <a:schemeClr val="accent4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lvl="0" algn="ctr"/>
              <a:r>
                <a:rPr lang="ru-RU" sz="1400" dirty="0">
                  <a:latin typeface="Times New Roman" pitchFamily="18" charset="0"/>
                  <a:cs typeface="Times New Roman" pitchFamily="18" charset="0"/>
                </a:rPr>
                <a:t>Улучшение качества работы специалистов </a:t>
              </a:r>
              <a:r>
                <a:rPr lang="ru-RU" sz="1400" dirty="0" smtClean="0">
                  <a:latin typeface="Times New Roman" pitchFamily="18" charset="0"/>
                  <a:cs typeface="Times New Roman" pitchFamily="18" charset="0"/>
                </a:rPr>
                <a:t>путем повышения </a:t>
              </a:r>
              <a:r>
                <a:rPr lang="ru-RU" sz="1400" dirty="0">
                  <a:latin typeface="Times New Roman" pitchFamily="18" charset="0"/>
                  <a:cs typeface="Times New Roman" pitchFamily="18" charset="0"/>
                </a:rPr>
                <a:t>показателей эффективности  образовательно-воспитательного процесса с детьми с </a:t>
              </a:r>
              <a:r>
                <a:rPr lang="ru-RU" sz="1400" dirty="0" smtClean="0">
                  <a:latin typeface="Times New Roman" pitchFamily="18" charset="0"/>
                  <a:cs typeface="Times New Roman" pitchFamily="18" charset="0"/>
                </a:rPr>
                <a:t>РАС.</a:t>
              </a:r>
              <a:endParaRPr lang="ru-RU" sz="14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2" name="Скругленный прямоугольник 21"/>
            <p:cNvSpPr/>
            <p:nvPr/>
          </p:nvSpPr>
          <p:spPr>
            <a:xfrm>
              <a:off x="3347863" y="3341158"/>
              <a:ext cx="2891296" cy="718635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Разработка и создание игрового методического пособие </a:t>
              </a:r>
              <a:r>
                <a:rPr lang="ru-RU" sz="1400" b="1" dirty="0">
                  <a:latin typeface="Times New Roman" pitchFamily="18" charset="0"/>
                  <a:cs typeface="Times New Roman" pitchFamily="18" charset="0"/>
                </a:rPr>
                <a:t>«Сенсорная книжка</a:t>
              </a:r>
              <a:r>
                <a:rPr lang="ru-RU" sz="1400" b="1" dirty="0" smtClean="0">
                  <a:latin typeface="Times New Roman" pitchFamily="18" charset="0"/>
                  <a:cs typeface="Times New Roman" pitchFamily="18" charset="0"/>
                </a:rPr>
                <a:t>» (1)</a:t>
              </a:r>
              <a:endParaRPr lang="ru-RU" sz="1400" b="1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3" name="Стрелка вниз 22"/>
            <p:cNvSpPr/>
            <p:nvPr/>
          </p:nvSpPr>
          <p:spPr>
            <a:xfrm>
              <a:off x="4572000" y="3253317"/>
              <a:ext cx="237073" cy="175683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4" name="Стрелка вправо 23"/>
            <p:cNvSpPr/>
            <p:nvPr/>
          </p:nvSpPr>
          <p:spPr>
            <a:xfrm>
              <a:off x="6239159" y="3605039"/>
              <a:ext cx="288032" cy="278714"/>
            </a:xfrm>
            <a:prstGeom prst="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5" name="Стрелка влево 24"/>
            <p:cNvSpPr/>
            <p:nvPr/>
          </p:nvSpPr>
          <p:spPr>
            <a:xfrm>
              <a:off x="3039372" y="3605039"/>
              <a:ext cx="308491" cy="278714"/>
            </a:xfrm>
            <a:prstGeom prst="lef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6" name="Стрелка вниз 25"/>
            <p:cNvSpPr/>
            <p:nvPr/>
          </p:nvSpPr>
          <p:spPr>
            <a:xfrm>
              <a:off x="4618528" y="4073536"/>
              <a:ext cx="237073" cy="301377"/>
            </a:xfrm>
            <a:prstGeom prst="down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/>
            </a:p>
          </p:txBody>
        </p:sp>
        <p:sp>
          <p:nvSpPr>
            <p:cNvPr id="27" name="Стрелка вправо 26"/>
            <p:cNvSpPr/>
            <p:nvPr/>
          </p:nvSpPr>
          <p:spPr>
            <a:xfrm>
              <a:off x="323801" y="5239009"/>
              <a:ext cx="1944216" cy="576064"/>
            </a:xfrm>
            <a:prstGeom prst="rightArrow">
              <a:avLst/>
            </a:prstGeom>
          </p:spPr>
          <p:style>
            <a:lnRef idx="2">
              <a:schemeClr val="accent2">
                <a:shade val="50000"/>
              </a:schemeClr>
            </a:lnRef>
            <a:fillRef idx="1">
              <a:schemeClr val="accent2"/>
            </a:fillRef>
            <a:effectRef idx="0">
              <a:schemeClr val="accent2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r>
                <a:rPr lang="ru-RU" sz="1600" dirty="0" smtClean="0">
                  <a:latin typeface="Times New Roman" pitchFamily="18" charset="0"/>
                  <a:cs typeface="Times New Roman" pitchFamily="18" charset="0"/>
                </a:rPr>
                <a:t>ПЕРСПЕКТИВЫ</a:t>
              </a:r>
              <a:endParaRPr lang="ru-RU" sz="1600" dirty="0">
                <a:latin typeface="Times New Roman" pitchFamily="18" charset="0"/>
                <a:cs typeface="Times New Roman" pitchFamily="18" charset="0"/>
              </a:endParaRPr>
            </a:p>
          </p:txBody>
        </p:sp>
        <p:sp>
          <p:nvSpPr>
            <p:cNvPr id="28" name="Скругленный прямоугольник 27"/>
            <p:cNvSpPr/>
            <p:nvPr/>
          </p:nvSpPr>
          <p:spPr>
            <a:xfrm>
              <a:off x="2268017" y="5239009"/>
              <a:ext cx="6892035" cy="549713"/>
            </a:xfrm>
            <a:prstGeom prst="roundRect">
              <a:avLst/>
            </a:prstGeom>
          </p:spPr>
          <p:style>
            <a:lnRef idx="1">
              <a:schemeClr val="accent2"/>
            </a:lnRef>
            <a:fillRef idx="2">
              <a:schemeClr val="accent2"/>
            </a:fillRef>
            <a:effectRef idx="1">
              <a:schemeClr val="accent2"/>
            </a:effectRef>
            <a:fontRef idx="minor">
              <a:schemeClr val="dk1"/>
            </a:fontRef>
          </p:style>
          <p:txBody>
            <a:bodyPr rtlCol="0" anchor="ctr"/>
            <a:lstStyle/>
            <a:p>
              <a:pPr algn="ctr"/>
              <a:r>
                <a:rPr lang="ru-RU" sz="14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разработка  серии методических пособий по лексическим темам </a:t>
              </a:r>
              <a:r>
                <a:rPr lang="ru-RU" sz="1400" b="1" i="1" dirty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для детей с </a:t>
              </a:r>
              <a:r>
                <a:rPr lang="ru-RU" sz="1400" b="1" i="1" dirty="0" smtClean="0">
                  <a:solidFill>
                    <a:schemeClr val="tx1"/>
                  </a:solidFill>
                  <a:latin typeface="Times New Roman" pitchFamily="18" charset="0"/>
                  <a:cs typeface="Times New Roman" pitchFamily="18" charset="0"/>
                </a:rPr>
                <a:t>РАС </a:t>
              </a:r>
              <a:endParaRPr lang="ru-RU" sz="1400" b="1" i="1" dirty="0">
                <a:solidFill>
                  <a:schemeClr val="tx1"/>
                </a:solidFill>
                <a:latin typeface="Times New Roman" pitchFamily="18" charset="0"/>
                <a:cs typeface="Times New Roman" pitchFamily="18" charset="0"/>
              </a:endParaRPr>
            </a:p>
          </p:txBody>
        </p:sp>
      </p:grpSp>
    </p:spTree>
    <p:extLst>
      <p:ext uri="{BB962C8B-B14F-4D97-AF65-F5344CB8AC3E}">
        <p14:creationId xmlns:p14="http://schemas.microsoft.com/office/powerpoint/2010/main" val="4098750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l="-10000" r="-10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Прямоугольник 35"/>
          <p:cNvSpPr/>
          <p:nvPr/>
        </p:nvSpPr>
        <p:spPr>
          <a:xfrm>
            <a:off x="1342755" y="-99392"/>
            <a:ext cx="645753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Итоги 1 этапа проекта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7" name="Прямоугольник 36"/>
          <p:cNvSpPr/>
          <p:nvPr/>
        </p:nvSpPr>
        <p:spPr>
          <a:xfrm>
            <a:off x="257790" y="596684"/>
            <a:ext cx="3191883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Изучение литературы по теме проекта</a:t>
            </a:r>
            <a:endParaRPr lang="ru-RU" sz="16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38" name="Picture 4" descr="https://sun9-8.userapi.com/impg/54sR_YUa5-AbY6LnCToI_IhpdicVX_6TeFRxag/OC146teXgX8.jpg?size=456x604&amp;quality=96&amp;sign=3ac23fbbd85b58b9e819a5c5df7c75d2&amp;type=album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35553" y="2089600"/>
            <a:ext cx="805118" cy="106642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9" name="Picture 6" descr="https://sun9-25.userapi.com/impg/fUMnHfa6uMdH4sMBquQvP6c2nD17rna1sp-kog/smWlAW3jwEs.jpg?size=412x604&amp;quality=96&amp;sign=f6b53777968cde64e26caca184d490d1&amp;type=album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401092">
            <a:off x="202983" y="1173803"/>
            <a:ext cx="717849" cy="10523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" name="Picture 8" descr="https://sun9-44.userapi.com/3zzHeZUm8ee9SFDpSdWv5If_977XnjsSsiVPAw/klfLzjhRg9o.jpg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21566">
            <a:off x="1704179" y="1178538"/>
            <a:ext cx="677872" cy="9582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2" name="Picture 10" descr="https://ruslania.com/pictures/books_photos/50/506019/o.jpg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8688">
            <a:off x="2509906" y="1241825"/>
            <a:ext cx="665339" cy="87425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3" name="Picture 12" descr="https://ulpressa.ru/wp-content/uploads/old/2020/08/27-2.jpg"/>
          <p:cNvPicPr>
            <a:picLocks noChangeAspect="1" noChangeArrowheads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6028" y="1209117"/>
            <a:ext cx="626543" cy="8353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4" name="Picture 13"/>
          <p:cNvPicPr>
            <a:picLocks noChangeAspect="1" noChangeArrowheads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30499" y="2044508"/>
            <a:ext cx="722557" cy="103134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5" name="Прямоугольник 44"/>
          <p:cNvSpPr/>
          <p:nvPr/>
        </p:nvSpPr>
        <p:spPr>
          <a:xfrm>
            <a:off x="4932040" y="608786"/>
            <a:ext cx="3589388" cy="5232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Разработка и заполнение чек листов для педагогов и родителей</a:t>
            </a:r>
            <a:endParaRPr lang="ru-RU" sz="16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46" name="Picture 2"/>
          <p:cNvPicPr>
            <a:picLocks noChangeAspect="1" noChangeArrowheads="1"/>
          </p:cNvPicPr>
          <p:nvPr/>
        </p:nvPicPr>
        <p:blipFill>
          <a:blip r:embed="rId10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15713" y="1214425"/>
            <a:ext cx="1797663" cy="1565883"/>
          </a:xfrm>
          <a:prstGeom prst="rect">
            <a:avLst/>
          </a:prstGeom>
          <a:ln w="38100" cap="sq">
            <a:solidFill>
              <a:srgbClr val="00B05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47" name="Picture 3"/>
          <p:cNvPicPr>
            <a:picLocks noChangeAspect="1" noChangeArrowheads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543163" y="1249846"/>
            <a:ext cx="2118674" cy="1565883"/>
          </a:xfrm>
          <a:prstGeom prst="rect">
            <a:avLst/>
          </a:prstGeom>
          <a:ln w="38100" cap="sq">
            <a:solidFill>
              <a:srgbClr val="0070C0"/>
            </a:solidFill>
            <a:prstDash val="solid"/>
            <a:miter lim="800000"/>
          </a:ln>
          <a:effectLst>
            <a:outerShdw blurRad="50800" dist="38100" dir="2700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4787" y="4042925"/>
            <a:ext cx="1850944" cy="1647621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F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08303" y="3727234"/>
            <a:ext cx="1429487" cy="1934737"/>
          </a:xfrm>
          <a:prstGeom prst="round2DiagRect">
            <a:avLst>
              <a:gd name="adj1" fmla="val 16667"/>
              <a:gd name="adj2" fmla="val 0"/>
            </a:avLst>
          </a:prstGeom>
          <a:ln w="88900" cap="sq">
            <a:solidFill>
              <a:srgbClr val="00B050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17" name="Прямоугольник 16"/>
          <p:cNvSpPr/>
          <p:nvPr/>
        </p:nvSpPr>
        <p:spPr>
          <a:xfrm>
            <a:off x="107504" y="3154452"/>
            <a:ext cx="3723018" cy="76092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Изготовление книжки-малышки на тему «ОВОЩИ» с приложениями и методического пособия</a:t>
            </a:r>
            <a:endParaRPr lang="ru-RU" sz="16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8" name="Прямоугольник 17"/>
          <p:cNvSpPr/>
          <p:nvPr/>
        </p:nvSpPr>
        <p:spPr>
          <a:xfrm>
            <a:off x="5220072" y="3031379"/>
            <a:ext cx="3191883" cy="5040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Изготовление сенсорной книжки (1) на тему «ЛЕТО»</a:t>
            </a:r>
            <a:endParaRPr lang="ru-RU" sz="1600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9" name="Прямоугольник 18"/>
          <p:cNvSpPr/>
          <p:nvPr/>
        </p:nvSpPr>
        <p:spPr>
          <a:xfrm>
            <a:off x="4085969" y="3674535"/>
            <a:ext cx="2640765" cy="136815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Подбор и разработка консультаций для педагогов и родителей детей с ОВЗ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" name="Прямоугольник 19"/>
          <p:cNvSpPr/>
          <p:nvPr/>
        </p:nvSpPr>
        <p:spPr>
          <a:xfrm>
            <a:off x="3137586" y="5442581"/>
            <a:ext cx="3753916" cy="247965"/>
          </a:xfrm>
          <a:prstGeom prst="rect">
            <a:avLst/>
          </a:prstGeom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dirty="0" smtClean="0">
                <a:solidFill>
                  <a:prstClr val="white"/>
                </a:solidFill>
                <a:latin typeface="Times New Roman" pitchFamily="18" charset="0"/>
                <a:cs typeface="Times New Roman" pitchFamily="18" charset="0"/>
              </a:rPr>
              <a:t>Результативность 1 этапа</a:t>
            </a:r>
            <a:endParaRPr lang="ru-RU" dirty="0">
              <a:solidFill>
                <a:prstClr val="white"/>
              </a:solidFill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-8384" y="5805264"/>
            <a:ext cx="9144000" cy="954107"/>
          </a:xfrm>
          <a:prstGeom prst="rect">
            <a:avLst/>
          </a:prstGeom>
        </p:spPr>
        <p:style>
          <a:lnRef idx="1">
            <a:schemeClr val="accent1"/>
          </a:lnRef>
          <a:fillRef idx="2">
            <a:schemeClr val="accent1"/>
          </a:fillRef>
          <a:effectRef idx="1">
            <a:schemeClr val="accent1"/>
          </a:effectRef>
          <a:fontRef idx="minor">
            <a:schemeClr val="dk1"/>
          </a:fontRef>
        </p:style>
        <p:txBody>
          <a:bodyPr wrap="square" rtlCol="0">
            <a:spAutoFit/>
          </a:bodyPr>
          <a:lstStyle/>
          <a:p>
            <a:pPr marL="171450" indent="-171450">
              <a:buFont typeface="Wingdings" pitchFamily="2" charset="2"/>
              <a:buChar char="Ø"/>
            </a:pPr>
            <a:r>
              <a:rPr lang="ru-RU" sz="1100" b="1" dirty="0" smtClean="0">
                <a:solidFill>
                  <a:prstClr val="black"/>
                </a:solidFill>
              </a:rPr>
              <a:t>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Создание условий для разработки и изготовления пособия для совместной деятельности детей с ОВЗ и их родителей. </a:t>
            </a:r>
          </a:p>
          <a:p>
            <a:pPr marL="285750" indent="-285750">
              <a:buFont typeface="Wingdings" pitchFamily="2" charset="2"/>
              <a:buChar char="Ø"/>
            </a:pP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У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педагогов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сформировано психолого-педагогические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компетенции для работы с детьми с расстройством 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аутистического </a:t>
            </a:r>
            <a:r>
              <a:rPr lang="ru-RU" sz="1400" dirty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спектра</a:t>
            </a:r>
            <a:r>
              <a:rPr lang="ru-RU" sz="1400" dirty="0" smtClean="0">
                <a:solidFill>
                  <a:prstClr val="black"/>
                </a:solidFill>
                <a:latin typeface="Times New Roman" pitchFamily="18" charset="0"/>
                <a:cs typeface="Times New Roman" pitchFamily="18" charset="0"/>
              </a:rPr>
              <a:t>.</a:t>
            </a:r>
            <a:endParaRPr lang="ru-RU" sz="1400" dirty="0">
              <a:solidFill>
                <a:prstClr val="black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1517772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1342755" y="-99392"/>
            <a:ext cx="6457537" cy="83099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4800" b="1" cap="none" spc="0" dirty="0" smtClean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effectLst/>
                <a:latin typeface="Times New Roman" pitchFamily="18" charset="0"/>
                <a:cs typeface="Times New Roman" pitchFamily="18" charset="0"/>
              </a:rPr>
              <a:t>Итоги 2 этапа проекта</a:t>
            </a:r>
            <a:endParaRPr lang="ru-RU" sz="4800" b="1" cap="none" spc="0" dirty="0">
              <a:ln w="10541" cmpd="sng">
                <a:solidFill>
                  <a:schemeClr val="accent1">
                    <a:shade val="88000"/>
                    <a:satMod val="110000"/>
                  </a:schemeClr>
                </a:solidFill>
                <a:prstDash val="solid"/>
              </a:ln>
              <a:gradFill>
                <a:gsLst>
                  <a:gs pos="0">
                    <a:schemeClr val="accent1">
                      <a:tint val="40000"/>
                      <a:satMod val="250000"/>
                    </a:schemeClr>
                  </a:gs>
                  <a:gs pos="9000">
                    <a:schemeClr val="accent1">
                      <a:tint val="52000"/>
                      <a:satMod val="300000"/>
                    </a:schemeClr>
                  </a:gs>
                  <a:gs pos="50000">
                    <a:schemeClr val="accent1">
                      <a:shade val="20000"/>
                      <a:satMod val="300000"/>
                    </a:schemeClr>
                  </a:gs>
                  <a:gs pos="79000">
                    <a:schemeClr val="accent1">
                      <a:tint val="52000"/>
                      <a:satMod val="300000"/>
                    </a:schemeClr>
                  </a:gs>
                  <a:gs pos="100000">
                    <a:schemeClr val="accent1">
                      <a:tint val="40000"/>
                      <a:satMod val="250000"/>
                    </a:schemeClr>
                  </a:gs>
                </a:gsLst>
                <a:lin ang="5400000"/>
              </a:gradFill>
              <a:effectLst/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TextBox 2"/>
          <p:cNvSpPr txBox="1"/>
          <p:nvPr/>
        </p:nvSpPr>
        <p:spPr>
          <a:xfrm>
            <a:off x="375719" y="693972"/>
            <a:ext cx="8568952" cy="646331"/>
          </a:xfrm>
          <a:prstGeom prst="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Разработаны и проведены консультации для педагогов и родителей детей с РАС. (создан банк консультаций по теме проекта), картотека игр для детей с РАС. 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68348" y="1405016"/>
            <a:ext cx="2520280" cy="18861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93659" y="1603681"/>
            <a:ext cx="2520278" cy="188619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77813" y="3569551"/>
            <a:ext cx="2901349" cy="1077218"/>
          </a:xfrm>
          <a:prstGeom prst="rect">
            <a:avLst/>
          </a:prstGeom>
        </p:spPr>
        <p:style>
          <a:lnRef idx="0">
            <a:schemeClr val="accent3"/>
          </a:lnRef>
          <a:fillRef idx="3">
            <a:schemeClr val="accent3"/>
          </a:fillRef>
          <a:effectRef idx="3">
            <a:schemeClr val="accent3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Созданы и представлены родителям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НКО «Безграничные возможности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» </a:t>
            </a:r>
            <a:r>
              <a:rPr lang="ru-RU" sz="1600" dirty="0" err="1" smtClean="0">
                <a:latin typeface="Times New Roman" pitchFamily="18" charset="0"/>
                <a:cs typeface="Times New Roman" pitchFamily="18" charset="0"/>
              </a:rPr>
              <a:t>видеопризентация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пособия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8" name="Picture 3">
            <a:hlinkClick r:id="rId5"/>
          </p:cNvPr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44712" y="4655128"/>
            <a:ext cx="996086" cy="128019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sp>
        <p:nvSpPr>
          <p:cNvPr id="9" name="TextBox 8"/>
          <p:cNvSpPr txBox="1"/>
          <p:nvPr/>
        </p:nvSpPr>
        <p:spPr>
          <a:xfrm>
            <a:off x="4139952" y="3692662"/>
            <a:ext cx="4752528" cy="830997"/>
          </a:xfrm>
          <a:prstGeom prst="rect">
            <a:avLst/>
          </a:prstGeom>
        </p:spPr>
        <p:style>
          <a:lnRef idx="0">
            <a:schemeClr val="accent6"/>
          </a:lnRef>
          <a:fillRef idx="3">
            <a:schemeClr val="accent6"/>
          </a:fillRef>
          <a:effectRef idx="3">
            <a:schemeClr val="accent6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pPr algn="ctr"/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Проведены мастер-классы для детей с РАС и их родителей на базе </a:t>
            </a:r>
            <a:r>
              <a:rPr lang="ru-RU" sz="1600" dirty="0">
                <a:latin typeface="Times New Roman" pitchFamily="18" charset="0"/>
                <a:cs typeface="Times New Roman" pitchFamily="18" charset="0"/>
              </a:rPr>
              <a:t>НКО «Безграничные возможности»</a:t>
            </a:r>
            <a:r>
              <a:rPr lang="ru-RU" sz="1600" dirty="0" smtClean="0">
                <a:latin typeface="Times New Roman" pitchFamily="18" charset="0"/>
                <a:cs typeface="Times New Roman" pitchFamily="18" charset="0"/>
              </a:rPr>
              <a:t> </a:t>
            </a:r>
            <a:endParaRPr lang="ru-RU" sz="1600" dirty="0">
              <a:latin typeface="Times New Roman" pitchFamily="18" charset="0"/>
              <a:cs typeface="Times New Roman" pitchFamily="18" charset="0"/>
            </a:endParaRPr>
          </a:p>
        </p:txBody>
      </p:sp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362208" y="5286129"/>
            <a:ext cx="1589032" cy="118924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199891" y="4384500"/>
            <a:ext cx="1277168" cy="1706514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3256" y="4567014"/>
            <a:ext cx="1143000" cy="1524000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1" name="Picture 7"/>
          <p:cNvPicPr>
            <a:picLocks noChangeAspect="1" noChangeArrowheads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876256" y="5157192"/>
            <a:ext cx="1109817" cy="1482905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2" name="Picture 8"/>
          <p:cNvPicPr>
            <a:picLocks noChangeAspect="1" noChangeArrowheads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58405" y="4298776"/>
            <a:ext cx="1319272" cy="987353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33" name="Picture 9"/>
          <p:cNvPicPr>
            <a:picLocks noChangeAspect="1" noChangeArrowheads="1"/>
          </p:cNvPicPr>
          <p:nvPr/>
        </p:nvPicPr>
        <p:blipFill>
          <a:blip r:embed="rId1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15816" y="1562107"/>
            <a:ext cx="1046834" cy="149542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" name="Picture 2"/>
          <p:cNvPicPr>
            <a:picLocks noChangeAspect="1" noChangeArrowheads="1"/>
          </p:cNvPicPr>
          <p:nvPr/>
        </p:nvPicPr>
        <p:blipFill>
          <a:blip r:embed="rId1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21026795">
            <a:off x="4290804" y="1647141"/>
            <a:ext cx="835041" cy="116534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5" name="Picture 3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602676">
            <a:off x="5384823" y="1645837"/>
            <a:ext cx="784998" cy="111533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00B05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10" name="Picture 4"/>
          <p:cNvPicPr>
            <a:picLocks noChangeAspect="1" noChangeArrowheads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14892" y="2821083"/>
            <a:ext cx="1327897" cy="79504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C000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62363621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3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3467</TotalTime>
  <Words>1598</Words>
  <Application>Microsoft Office PowerPoint</Application>
  <PresentationFormat>Экран (4:3)</PresentationFormat>
  <Paragraphs>180</Paragraphs>
  <Slides>16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3</vt:i4>
      </vt:variant>
      <vt:variant>
        <vt:lpstr>Заголовки слайдов</vt:lpstr>
      </vt:variant>
      <vt:variant>
        <vt:i4>16</vt:i4>
      </vt:variant>
    </vt:vector>
  </HeadingPairs>
  <TitlesOfParts>
    <vt:vector size="19" baseType="lpstr">
      <vt:lpstr>Тема Office</vt:lpstr>
      <vt:lpstr>3_Тема Office</vt:lpstr>
      <vt:lpstr>1_Тема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PC-2</dc:creator>
  <cp:lastModifiedBy>user</cp:lastModifiedBy>
  <cp:revision>249</cp:revision>
  <dcterms:created xsi:type="dcterms:W3CDTF">2021-12-06T11:42:43Z</dcterms:created>
  <dcterms:modified xsi:type="dcterms:W3CDTF">2024-12-11T20:09:39Z</dcterms:modified>
</cp:coreProperties>
</file>